
<file path=[Content_Types].xml><?xml version="1.0" encoding="utf-8"?>
<Types xmlns="http://schemas.openxmlformats.org/package/2006/content-types">
  <Default Extension="xml" ContentType="application/xml"/>
  <Default Extension="jpg" ContentType="image/jpeg"/>
  <Default Extension="tiff" ContentType="image/tiff"/>
  <Default Extension="jpe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3"/>
  </p:notesMasterIdLst>
  <p:sldIdLst>
    <p:sldId id="257" r:id="rId2"/>
    <p:sldId id="289" r:id="rId3"/>
    <p:sldId id="280" r:id="rId4"/>
    <p:sldId id="287" r:id="rId5"/>
    <p:sldId id="288" r:id="rId6"/>
    <p:sldId id="281" r:id="rId7"/>
    <p:sldId id="295" r:id="rId8"/>
    <p:sldId id="291" r:id="rId9"/>
    <p:sldId id="292" r:id="rId10"/>
    <p:sldId id="293" r:id="rId11"/>
    <p:sldId id="294" r:id="rId12"/>
    <p:sldId id="285" r:id="rId13"/>
    <p:sldId id="286"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Lst>
  <p:sldSz cx="9144000" cy="6858000" type="screen4x3"/>
  <p:notesSz cx="6858000" cy="9144000"/>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8"/>
    <p:restoredTop sz="81421" autoAdjust="0"/>
  </p:normalViewPr>
  <p:slideViewPr>
    <p:cSldViewPr snapToObjects="1">
      <p:cViewPr>
        <p:scale>
          <a:sx n="103" d="100"/>
          <a:sy n="103" d="100"/>
        </p:scale>
        <p:origin x="-5032" y="-10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image" Target="../media/image29.png"/><Relationship Id="rId2" Type="http://schemas.openxmlformats.org/officeDocument/2006/relationships/image" Target="../media/image3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AD2205-35A0-A941-8DBC-6A7A9A5529A0}" type="datetimeFigureOut">
              <a:rPr lang="fr-FR" smtClean="0"/>
              <a:pPr/>
              <a:t>20/09/18</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9378A7-1E9E-B642-8C3F-8C5CC9FE679B}" type="slidenum">
              <a:rPr lang="fr-FR" smtClean="0"/>
              <a:pPr/>
              <a:t>‹#›</a:t>
            </a:fld>
            <a:endParaRPr lang="fr-FR"/>
          </a:p>
        </p:txBody>
      </p:sp>
    </p:spTree>
    <p:extLst>
      <p:ext uri="{BB962C8B-B14F-4D97-AF65-F5344CB8AC3E}">
        <p14:creationId xmlns:p14="http://schemas.microsoft.com/office/powerpoint/2010/main" val="119835790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p:spPr>
        <p:txBody>
          <a:bodyPr/>
          <a:lstStyle/>
          <a:p>
            <a:endParaRPr lang="fr-FR">
              <a:latin typeface="Arial" charset="0"/>
              <a:ea typeface="ＭＳ Ｐゴシック" charset="-128"/>
              <a:cs typeface="ＭＳ Ｐゴシック" charset="-128"/>
            </a:endParaRPr>
          </a:p>
        </p:txBody>
      </p:sp>
    </p:spTree>
    <p:extLst>
      <p:ext uri="{BB962C8B-B14F-4D97-AF65-F5344CB8AC3E}">
        <p14:creationId xmlns:p14="http://schemas.microsoft.com/office/powerpoint/2010/main" val="1398512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19378A7-1E9E-B642-8C3F-8C5CC9FE679B}" type="slidenum">
              <a:rPr lang="fr-FR" smtClean="0"/>
              <a:pPr/>
              <a:t>24</a:t>
            </a:fld>
            <a:endParaRPr lang="fr-FR"/>
          </a:p>
        </p:txBody>
      </p:sp>
    </p:spTree>
    <p:extLst>
      <p:ext uri="{BB962C8B-B14F-4D97-AF65-F5344CB8AC3E}">
        <p14:creationId xmlns:p14="http://schemas.microsoft.com/office/powerpoint/2010/main" val="1309192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endParaRPr lang="en-US">
              <a:latin typeface="Arial" charset="0"/>
              <a:ea typeface="ＭＳ Ｐゴシック" charset="-128"/>
              <a:cs typeface="ＭＳ Ｐゴシック" charset="-128"/>
            </a:endParaRPr>
          </a:p>
        </p:txBody>
      </p:sp>
      <p:sp>
        <p:nvSpPr>
          <p:cNvPr id="20484" name="Espace réservé du numéro de diapositive 3"/>
          <p:cNvSpPr>
            <a:spLocks noGrp="1"/>
          </p:cNvSpPr>
          <p:nvPr>
            <p:ph type="sldNum" sz="quarter" idx="5"/>
          </p:nvPr>
        </p:nvSpPr>
        <p:spPr>
          <a:noFill/>
        </p:spPr>
        <p:txBody>
          <a:bodyPr/>
          <a:lstStyle/>
          <a:p>
            <a:fld id="{A7E3CA7C-BFC8-8845-9D60-F22376E7BCD4}" type="slidenum">
              <a:rPr lang="fr-FR"/>
              <a:pPr/>
              <a:t>25</a:t>
            </a:fld>
            <a:endParaRPr lang="fr-FR"/>
          </a:p>
        </p:txBody>
      </p:sp>
    </p:spTree>
    <p:extLst>
      <p:ext uri="{BB962C8B-B14F-4D97-AF65-F5344CB8AC3E}">
        <p14:creationId xmlns:p14="http://schemas.microsoft.com/office/powerpoint/2010/main" val="227255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endParaRPr lang="en-US">
              <a:latin typeface="Arial" charset="0"/>
              <a:ea typeface="ＭＳ Ｐゴシック" charset="-128"/>
              <a:cs typeface="ＭＳ Ｐゴシック" charset="-128"/>
            </a:endParaRPr>
          </a:p>
        </p:txBody>
      </p:sp>
      <p:sp>
        <p:nvSpPr>
          <p:cNvPr id="20484" name="Espace réservé du numéro de diapositive 3"/>
          <p:cNvSpPr>
            <a:spLocks noGrp="1"/>
          </p:cNvSpPr>
          <p:nvPr>
            <p:ph type="sldNum" sz="quarter" idx="5"/>
          </p:nvPr>
        </p:nvSpPr>
        <p:spPr>
          <a:noFill/>
        </p:spPr>
        <p:txBody>
          <a:bodyPr/>
          <a:lstStyle/>
          <a:p>
            <a:fld id="{A7E3CA7C-BFC8-8845-9D60-F22376E7BCD4}" type="slidenum">
              <a:rPr lang="fr-FR"/>
              <a:pPr/>
              <a:t>26</a:t>
            </a:fld>
            <a:endParaRPr lang="fr-FR"/>
          </a:p>
        </p:txBody>
      </p:sp>
    </p:spTree>
    <p:extLst>
      <p:ext uri="{BB962C8B-B14F-4D97-AF65-F5344CB8AC3E}">
        <p14:creationId xmlns:p14="http://schemas.microsoft.com/office/powerpoint/2010/main" val="12589784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endParaRPr lang="en-US">
              <a:latin typeface="Arial" charset="0"/>
              <a:ea typeface="ＭＳ Ｐゴシック" charset="-128"/>
              <a:cs typeface="ＭＳ Ｐゴシック" charset="-128"/>
            </a:endParaRPr>
          </a:p>
        </p:txBody>
      </p:sp>
      <p:sp>
        <p:nvSpPr>
          <p:cNvPr id="20484" name="Espace réservé du numéro de diapositive 3"/>
          <p:cNvSpPr>
            <a:spLocks noGrp="1"/>
          </p:cNvSpPr>
          <p:nvPr>
            <p:ph type="sldNum" sz="quarter" idx="5"/>
          </p:nvPr>
        </p:nvSpPr>
        <p:spPr>
          <a:noFill/>
        </p:spPr>
        <p:txBody>
          <a:bodyPr/>
          <a:lstStyle/>
          <a:p>
            <a:fld id="{A7E3CA7C-BFC8-8845-9D60-F22376E7BCD4}" type="slidenum">
              <a:rPr lang="fr-FR"/>
              <a:pPr/>
              <a:t>27</a:t>
            </a:fld>
            <a:endParaRPr lang="fr-FR"/>
          </a:p>
        </p:txBody>
      </p:sp>
    </p:spTree>
    <p:extLst>
      <p:ext uri="{BB962C8B-B14F-4D97-AF65-F5344CB8AC3E}">
        <p14:creationId xmlns:p14="http://schemas.microsoft.com/office/powerpoint/2010/main" val="4944016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endParaRPr lang="en-US" dirty="0">
              <a:latin typeface="Arial" charset="0"/>
              <a:ea typeface="ＭＳ Ｐゴシック" charset="-128"/>
              <a:cs typeface="ＭＳ Ｐゴシック" charset="-128"/>
            </a:endParaRPr>
          </a:p>
        </p:txBody>
      </p:sp>
      <p:sp>
        <p:nvSpPr>
          <p:cNvPr id="20484" name="Espace réservé du numéro de diapositive 3"/>
          <p:cNvSpPr>
            <a:spLocks noGrp="1"/>
          </p:cNvSpPr>
          <p:nvPr>
            <p:ph type="sldNum" sz="quarter" idx="5"/>
          </p:nvPr>
        </p:nvSpPr>
        <p:spPr>
          <a:noFill/>
        </p:spPr>
        <p:txBody>
          <a:bodyPr/>
          <a:lstStyle/>
          <a:p>
            <a:fld id="{A7E3CA7C-BFC8-8845-9D60-F22376E7BCD4}" type="slidenum">
              <a:rPr lang="fr-FR"/>
              <a:pPr/>
              <a:t>28</a:t>
            </a:fld>
            <a:endParaRPr lang="fr-FR"/>
          </a:p>
        </p:txBody>
      </p:sp>
    </p:spTree>
    <p:extLst>
      <p:ext uri="{BB962C8B-B14F-4D97-AF65-F5344CB8AC3E}">
        <p14:creationId xmlns:p14="http://schemas.microsoft.com/office/powerpoint/2010/main" val="7942172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endParaRPr lang="en-US" dirty="0">
              <a:latin typeface="Arial" charset="0"/>
              <a:ea typeface="ＭＳ Ｐゴシック" charset="-128"/>
              <a:cs typeface="ＭＳ Ｐゴシック" charset="-128"/>
            </a:endParaRPr>
          </a:p>
        </p:txBody>
      </p:sp>
      <p:sp>
        <p:nvSpPr>
          <p:cNvPr id="20484" name="Espace réservé du numéro de diapositive 3"/>
          <p:cNvSpPr>
            <a:spLocks noGrp="1"/>
          </p:cNvSpPr>
          <p:nvPr>
            <p:ph type="sldNum" sz="quarter" idx="5"/>
          </p:nvPr>
        </p:nvSpPr>
        <p:spPr>
          <a:noFill/>
        </p:spPr>
        <p:txBody>
          <a:bodyPr/>
          <a:lstStyle/>
          <a:p>
            <a:fld id="{A7E3CA7C-BFC8-8845-9D60-F22376E7BCD4}" type="slidenum">
              <a:rPr lang="fr-FR"/>
              <a:pPr/>
              <a:t>29</a:t>
            </a:fld>
            <a:endParaRPr lang="fr-FR"/>
          </a:p>
        </p:txBody>
      </p:sp>
    </p:spTree>
    <p:extLst>
      <p:ext uri="{BB962C8B-B14F-4D97-AF65-F5344CB8AC3E}">
        <p14:creationId xmlns:p14="http://schemas.microsoft.com/office/powerpoint/2010/main" val="1798824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endParaRPr lang="en-US" dirty="0">
              <a:latin typeface="Arial" charset="0"/>
              <a:ea typeface="ＭＳ Ｐゴシック" charset="-128"/>
              <a:cs typeface="ＭＳ Ｐゴシック" charset="-128"/>
            </a:endParaRPr>
          </a:p>
        </p:txBody>
      </p:sp>
      <p:sp>
        <p:nvSpPr>
          <p:cNvPr id="20484" name="Espace réservé du numéro de diapositive 3"/>
          <p:cNvSpPr>
            <a:spLocks noGrp="1"/>
          </p:cNvSpPr>
          <p:nvPr>
            <p:ph type="sldNum" sz="quarter" idx="5"/>
          </p:nvPr>
        </p:nvSpPr>
        <p:spPr>
          <a:noFill/>
        </p:spPr>
        <p:txBody>
          <a:bodyPr/>
          <a:lstStyle/>
          <a:p>
            <a:fld id="{A7E3CA7C-BFC8-8845-9D60-F22376E7BCD4}" type="slidenum">
              <a:rPr lang="fr-FR"/>
              <a:pPr/>
              <a:t>30</a:t>
            </a:fld>
            <a:endParaRPr lang="fr-FR"/>
          </a:p>
        </p:txBody>
      </p:sp>
    </p:spTree>
    <p:extLst>
      <p:ext uri="{BB962C8B-B14F-4D97-AF65-F5344CB8AC3E}">
        <p14:creationId xmlns:p14="http://schemas.microsoft.com/office/powerpoint/2010/main" val="566891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19378A7-1E9E-B642-8C3F-8C5CC9FE679B}" type="slidenum">
              <a:rPr lang="fr-FR" smtClean="0"/>
              <a:pPr/>
              <a:t>12</a:t>
            </a:fld>
            <a:endParaRPr lang="fr-FR"/>
          </a:p>
        </p:txBody>
      </p:sp>
    </p:spTree>
    <p:extLst>
      <p:ext uri="{BB962C8B-B14F-4D97-AF65-F5344CB8AC3E}">
        <p14:creationId xmlns:p14="http://schemas.microsoft.com/office/powerpoint/2010/main" val="1601220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endParaRPr lang="en-US" dirty="0">
              <a:latin typeface="Arial" charset="0"/>
              <a:ea typeface="ＭＳ Ｐゴシック" charset="-128"/>
              <a:cs typeface="ＭＳ Ｐゴシック" charset="-128"/>
            </a:endParaRPr>
          </a:p>
        </p:txBody>
      </p:sp>
      <p:sp>
        <p:nvSpPr>
          <p:cNvPr id="20484" name="Espace réservé du numéro de diapositive 3"/>
          <p:cNvSpPr>
            <a:spLocks noGrp="1"/>
          </p:cNvSpPr>
          <p:nvPr>
            <p:ph type="sldNum" sz="quarter" idx="5"/>
          </p:nvPr>
        </p:nvSpPr>
        <p:spPr>
          <a:noFill/>
        </p:spPr>
        <p:txBody>
          <a:bodyPr/>
          <a:lstStyle/>
          <a:p>
            <a:fld id="{A7E3CA7C-BFC8-8845-9D60-F22376E7BCD4}" type="slidenum">
              <a:rPr lang="fr-FR"/>
              <a:pPr/>
              <a:t>16</a:t>
            </a:fld>
            <a:endParaRPr lang="fr-FR"/>
          </a:p>
        </p:txBody>
      </p:sp>
    </p:spTree>
    <p:extLst>
      <p:ext uri="{BB962C8B-B14F-4D97-AF65-F5344CB8AC3E}">
        <p14:creationId xmlns:p14="http://schemas.microsoft.com/office/powerpoint/2010/main" val="5934912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endParaRPr lang="en-US" dirty="0">
              <a:latin typeface="Arial" charset="0"/>
              <a:ea typeface="ＭＳ Ｐゴシック" charset="-128"/>
              <a:cs typeface="ＭＳ Ｐゴシック" charset="-128"/>
            </a:endParaRPr>
          </a:p>
        </p:txBody>
      </p:sp>
      <p:sp>
        <p:nvSpPr>
          <p:cNvPr id="20484" name="Espace réservé du numéro de diapositive 3"/>
          <p:cNvSpPr>
            <a:spLocks noGrp="1"/>
          </p:cNvSpPr>
          <p:nvPr>
            <p:ph type="sldNum" sz="quarter" idx="5"/>
          </p:nvPr>
        </p:nvSpPr>
        <p:spPr>
          <a:noFill/>
        </p:spPr>
        <p:txBody>
          <a:bodyPr/>
          <a:lstStyle/>
          <a:p>
            <a:fld id="{A7E3CA7C-BFC8-8845-9D60-F22376E7BCD4}" type="slidenum">
              <a:rPr lang="fr-FR"/>
              <a:pPr/>
              <a:t>17</a:t>
            </a:fld>
            <a:endParaRPr lang="fr-FR"/>
          </a:p>
        </p:txBody>
      </p:sp>
    </p:spTree>
    <p:extLst>
      <p:ext uri="{BB962C8B-B14F-4D97-AF65-F5344CB8AC3E}">
        <p14:creationId xmlns:p14="http://schemas.microsoft.com/office/powerpoint/2010/main" val="1894104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r>
              <a:rPr lang="fr-FR" sz="1200" b="1" kern="1200" dirty="0" smtClean="0">
                <a:solidFill>
                  <a:schemeClr val="tx1"/>
                </a:solidFill>
                <a:latin typeface="+mn-lt"/>
                <a:ea typeface="+mn-ea"/>
                <a:cs typeface="+mn-cs"/>
              </a:rPr>
              <a:t>Le catalogue du Système Universitaire de Documentation</a:t>
            </a:r>
            <a:r>
              <a:rPr lang="fr-FR" sz="1200" b="0" kern="1200" dirty="0" smtClean="0">
                <a:solidFill>
                  <a:schemeClr val="tx1"/>
                </a:solidFill>
                <a:latin typeface="+mn-lt"/>
                <a:ea typeface="+mn-ea"/>
                <a:cs typeface="+mn-cs"/>
              </a:rPr>
              <a:t> est le catalogue collectif français réalisé par les bibliothèques et centres de documentation de l'enseignement supérieur et de la recherche. </a:t>
            </a:r>
          </a:p>
          <a:p>
            <a:r>
              <a:rPr lang="fr-FR" sz="1200" b="0" kern="1200" dirty="0" smtClean="0">
                <a:solidFill>
                  <a:schemeClr val="tx1"/>
                </a:solidFill>
                <a:latin typeface="+mn-lt"/>
                <a:ea typeface="+mn-ea"/>
                <a:cs typeface="+mn-cs"/>
              </a:rPr>
              <a:t>Il comprend plus de </a:t>
            </a:r>
            <a:r>
              <a:rPr lang="fr-FR" sz="1200" b="1" kern="1200" dirty="0" smtClean="0">
                <a:solidFill>
                  <a:schemeClr val="tx1"/>
                </a:solidFill>
                <a:latin typeface="+mn-lt"/>
                <a:ea typeface="+mn-ea"/>
                <a:cs typeface="+mn-cs"/>
              </a:rPr>
              <a:t>10 millions de notices bibliographiques</a:t>
            </a:r>
            <a:r>
              <a:rPr lang="fr-FR" sz="1200" b="0" kern="1200" dirty="0" smtClean="0">
                <a:solidFill>
                  <a:schemeClr val="tx1"/>
                </a:solidFill>
                <a:latin typeface="+mn-lt"/>
                <a:ea typeface="+mn-ea"/>
                <a:cs typeface="+mn-cs"/>
              </a:rPr>
              <a:t> qui décrivent </a:t>
            </a:r>
            <a:r>
              <a:rPr lang="fr-FR" sz="1200" b="1" kern="1200" dirty="0" smtClean="0">
                <a:solidFill>
                  <a:schemeClr val="tx1"/>
                </a:solidFill>
                <a:latin typeface="+mn-lt"/>
                <a:ea typeface="+mn-ea"/>
                <a:cs typeface="+mn-cs"/>
              </a:rPr>
              <a:t>tous les types de documents</a:t>
            </a:r>
            <a:r>
              <a:rPr lang="fr-FR" sz="1200" b="0" kern="1200" dirty="0" smtClean="0">
                <a:solidFill>
                  <a:schemeClr val="tx1"/>
                </a:solidFill>
                <a:latin typeface="+mn-lt"/>
                <a:ea typeface="+mn-ea"/>
                <a:cs typeface="+mn-cs"/>
              </a:rPr>
              <a:t> (livres, thèses, revues, ressources électroniques, documents audiovisuels, microformes, cartes, partitions, manuscrits et livres anciens...)</a:t>
            </a:r>
            <a:endParaRPr lang="en-US" dirty="0">
              <a:latin typeface="Arial" charset="0"/>
              <a:ea typeface="ＭＳ Ｐゴシック" charset="-128"/>
              <a:cs typeface="ＭＳ Ｐゴシック" charset="-128"/>
            </a:endParaRPr>
          </a:p>
        </p:txBody>
      </p:sp>
      <p:sp>
        <p:nvSpPr>
          <p:cNvPr id="20484" name="Espace réservé du numéro de diapositive 3"/>
          <p:cNvSpPr>
            <a:spLocks noGrp="1"/>
          </p:cNvSpPr>
          <p:nvPr>
            <p:ph type="sldNum" sz="quarter" idx="5"/>
          </p:nvPr>
        </p:nvSpPr>
        <p:spPr>
          <a:noFill/>
        </p:spPr>
        <p:txBody>
          <a:bodyPr/>
          <a:lstStyle/>
          <a:p>
            <a:fld id="{A7E3CA7C-BFC8-8845-9D60-F22376E7BCD4}" type="slidenum">
              <a:rPr lang="fr-FR"/>
              <a:pPr/>
              <a:t>18</a:t>
            </a:fld>
            <a:endParaRPr lang="fr-FR"/>
          </a:p>
        </p:txBody>
      </p:sp>
    </p:spTree>
    <p:extLst>
      <p:ext uri="{BB962C8B-B14F-4D97-AF65-F5344CB8AC3E}">
        <p14:creationId xmlns:p14="http://schemas.microsoft.com/office/powerpoint/2010/main" val="2068988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r>
              <a:rPr lang="en-US" dirty="0" smtClean="0">
                <a:latin typeface="Arial" charset="0"/>
                <a:ea typeface="ＭＳ Ｐゴシック" charset="-128"/>
                <a:cs typeface="ＭＳ Ｐゴシック" charset="-128"/>
              </a:rPr>
              <a:t>Cairn : </a:t>
            </a:r>
            <a:r>
              <a:rPr lang="en-US" dirty="0" err="1" smtClean="0">
                <a:latin typeface="Arial" charset="0"/>
                <a:ea typeface="ＭＳ Ｐゴシック" charset="-128"/>
                <a:cs typeface="ＭＳ Ｐゴシック" charset="-128"/>
              </a:rPr>
              <a:t>plateforme</a:t>
            </a:r>
            <a:r>
              <a:rPr lang="en-US" baseline="0" dirty="0" smtClean="0">
                <a:latin typeface="Arial" charset="0"/>
                <a:ea typeface="ＭＳ Ｐゴシック" charset="-128"/>
                <a:cs typeface="ＭＳ Ｐゴシック" charset="-128"/>
              </a:rPr>
              <a:t> issue de la </a:t>
            </a:r>
            <a:r>
              <a:rPr lang="en-US" baseline="0" dirty="0" err="1" smtClean="0">
                <a:latin typeface="Arial" charset="0"/>
                <a:ea typeface="ＭＳ Ｐゴシック" charset="-128"/>
                <a:cs typeface="ＭＳ Ｐゴシック" charset="-128"/>
              </a:rPr>
              <a:t>volonté</a:t>
            </a:r>
            <a:r>
              <a:rPr lang="en-US" baseline="0" dirty="0" smtClean="0">
                <a:latin typeface="Arial" charset="0"/>
                <a:ea typeface="ＭＳ Ｐゴシック" charset="-128"/>
                <a:cs typeface="ＭＳ Ｐゴシック" charset="-128"/>
              </a:rPr>
              <a:t> de 4 </a:t>
            </a:r>
            <a:r>
              <a:rPr lang="en-US" baseline="0" dirty="0" err="1" smtClean="0">
                <a:latin typeface="Arial" charset="0"/>
                <a:ea typeface="ＭＳ Ｐゴシック" charset="-128"/>
                <a:cs typeface="ＭＳ Ｐゴシック" charset="-128"/>
              </a:rPr>
              <a:t>maisons</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d’édition</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deBOeck</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Belin</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etc</a:t>
            </a:r>
            <a:r>
              <a:rPr lang="en-US" baseline="0" dirty="0" smtClean="0">
                <a:latin typeface="Arial" charset="0"/>
                <a:ea typeface="ＭＳ Ｐゴシック" charset="-128"/>
                <a:cs typeface="ＭＳ Ｐゴシック" charset="-128"/>
              </a:rPr>
              <a:t> de </a:t>
            </a:r>
            <a:r>
              <a:rPr lang="en-US" baseline="0" dirty="0" err="1" smtClean="0">
                <a:latin typeface="Arial" charset="0"/>
                <a:ea typeface="ＭＳ Ｐゴシック" charset="-128"/>
                <a:cs typeface="ＭＳ Ｐゴシック" charset="-128"/>
              </a:rPr>
              <a:t>mettre</a:t>
            </a:r>
            <a:r>
              <a:rPr lang="en-US" baseline="0" dirty="0" smtClean="0">
                <a:latin typeface="Arial" charset="0"/>
                <a:ea typeface="ＭＳ Ｐゴシック" charset="-128"/>
                <a:cs typeface="ＭＳ Ｐゴシック" charset="-128"/>
              </a:rPr>
              <a:t> en </a:t>
            </a:r>
            <a:r>
              <a:rPr lang="en-US" baseline="0" dirty="0" err="1" smtClean="0">
                <a:latin typeface="Arial" charset="0"/>
                <a:ea typeface="ＭＳ Ｐゴシック" charset="-128"/>
                <a:cs typeface="ＭＳ Ｐゴシック" charset="-128"/>
              </a:rPr>
              <a:t>ligne</a:t>
            </a:r>
            <a:r>
              <a:rPr lang="en-US" baseline="0" dirty="0" smtClean="0">
                <a:latin typeface="Arial" charset="0"/>
                <a:ea typeface="ＭＳ Ｐゴシック" charset="-128"/>
                <a:cs typeface="ＭＳ Ｐゴシック" charset="-128"/>
              </a:rPr>
              <a:t> les </a:t>
            </a:r>
            <a:r>
              <a:rPr lang="en-US" baseline="0" dirty="0" err="1" smtClean="0">
                <a:latin typeface="Arial" charset="0"/>
                <a:ea typeface="ＭＳ Ｐゴシック" charset="-128"/>
                <a:cs typeface="ＭＳ Ｐゴシック" charset="-128"/>
              </a:rPr>
              <a:t>différents</a:t>
            </a:r>
            <a:r>
              <a:rPr lang="en-US" baseline="0" dirty="0" smtClean="0">
                <a:latin typeface="Arial" charset="0"/>
                <a:ea typeface="ＭＳ Ｐゴシック" charset="-128"/>
                <a:cs typeface="ＭＳ Ｐゴシック" charset="-128"/>
              </a:rPr>
              <a:t> publications </a:t>
            </a:r>
            <a:r>
              <a:rPr lang="en-US" baseline="0" dirty="0" err="1" smtClean="0">
                <a:latin typeface="Arial" charset="0"/>
                <a:ea typeface="ＭＳ Ｐゴシック" charset="-128"/>
                <a:cs typeface="ＭＳ Ｐゴシック" charset="-128"/>
              </a:rPr>
              <a:t>qu”ils</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éditent</a:t>
            </a:r>
            <a:r>
              <a:rPr lang="en-US" baseline="0" dirty="0" smtClean="0">
                <a:latin typeface="Arial" charset="0"/>
                <a:ea typeface="ＭＳ Ｐゴシック" charset="-128"/>
                <a:cs typeface="ＭＳ Ｐゴシック" charset="-128"/>
              </a:rPr>
              <a:t> en </a:t>
            </a:r>
            <a:r>
              <a:rPr lang="en-US" baseline="0" dirty="0" err="1" smtClean="0">
                <a:latin typeface="Arial" charset="0"/>
                <a:ea typeface="ＭＳ Ｐゴシック" charset="-128"/>
                <a:cs typeface="ＭＳ Ｐゴシック" charset="-128"/>
              </a:rPr>
              <a:t>papier</a:t>
            </a:r>
            <a:endParaRPr lang="en-US" baseline="0" dirty="0" smtClean="0">
              <a:latin typeface="Arial" charset="0"/>
              <a:ea typeface="ＭＳ Ｐゴシック" charset="-128"/>
              <a:cs typeface="ＭＳ Ｐゴシック" charset="-128"/>
            </a:endParaRPr>
          </a:p>
          <a:p>
            <a:endParaRPr lang="en-US" dirty="0" smtClean="0">
              <a:latin typeface="Arial" charset="0"/>
              <a:ea typeface="ＭＳ Ｐゴシック" charset="-128"/>
              <a:cs typeface="ＭＳ Ｐゴシック" charset="-128"/>
            </a:endParaRPr>
          </a:p>
          <a:p>
            <a:endParaRPr lang="en-US" dirty="0" smtClean="0">
              <a:latin typeface="Arial" charset="0"/>
              <a:ea typeface="ＭＳ Ｐゴシック" charset="-128"/>
              <a:cs typeface="ＭＳ Ｐゴシック" charset="-128"/>
            </a:endParaRPr>
          </a:p>
          <a:p>
            <a:r>
              <a:rPr lang="en-US" dirty="0" smtClean="0">
                <a:latin typeface="Arial" charset="0"/>
                <a:ea typeface="ＭＳ Ｐゴシック" charset="-128"/>
                <a:cs typeface="ＭＳ Ｐゴシック" charset="-128"/>
              </a:rPr>
              <a:t>HAL SHS </a:t>
            </a:r>
            <a:r>
              <a:rPr lang="en-US" dirty="0" err="1" smtClean="0">
                <a:latin typeface="Arial" charset="0"/>
                <a:ea typeface="ＭＳ Ｐゴシック" charset="-128"/>
                <a:cs typeface="ＭＳ Ｐゴシック" charset="-128"/>
              </a:rPr>
              <a:t>c’est</a:t>
            </a:r>
            <a:r>
              <a:rPr lang="en-US" dirty="0" smtClean="0">
                <a:latin typeface="Arial" charset="0"/>
                <a:ea typeface="ＭＳ Ｐゴシック" charset="-128"/>
                <a:cs typeface="ＭＳ Ｐゴシック" charset="-128"/>
              </a:rPr>
              <a:t> </a:t>
            </a:r>
            <a:r>
              <a:rPr lang="en-US" dirty="0" err="1" smtClean="0">
                <a:latin typeface="Arial" charset="0"/>
                <a:ea typeface="ＭＳ Ｐゴシック" charset="-128"/>
                <a:cs typeface="ＭＳ Ｐゴシック" charset="-128"/>
              </a:rPr>
              <a:t>une</a:t>
            </a:r>
            <a:r>
              <a:rPr lang="en-US" dirty="0" smtClean="0">
                <a:latin typeface="Arial" charset="0"/>
                <a:ea typeface="ＭＳ Ｐゴシック" charset="-128"/>
                <a:cs typeface="ＭＳ Ｐゴシック" charset="-128"/>
              </a:rPr>
              <a:t> </a:t>
            </a:r>
            <a:r>
              <a:rPr lang="en-US" dirty="0" err="1" smtClean="0">
                <a:latin typeface="Arial" charset="0"/>
                <a:ea typeface="ＭＳ Ｐゴシック" charset="-128"/>
                <a:cs typeface="ＭＳ Ｐゴシック" charset="-128"/>
              </a:rPr>
              <a:t>plateforme</a:t>
            </a:r>
            <a:r>
              <a:rPr lang="en-US" dirty="0" smtClean="0">
                <a:latin typeface="Arial" charset="0"/>
                <a:ea typeface="ＭＳ Ｐゴシック" charset="-128"/>
                <a:cs typeface="ＭＳ Ｐゴシック" charset="-128"/>
              </a:rPr>
              <a:t> sous</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l’égide</a:t>
            </a:r>
            <a:r>
              <a:rPr lang="en-US" baseline="0" dirty="0" smtClean="0">
                <a:latin typeface="Arial" charset="0"/>
                <a:ea typeface="ＭＳ Ｐゴシック" charset="-128"/>
                <a:cs typeface="ＭＳ Ｐゴシック" charset="-128"/>
              </a:rPr>
              <a:t> du CNRS et qui propose des documents qui ne </a:t>
            </a:r>
            <a:r>
              <a:rPr lang="en-US" baseline="0" dirty="0" err="1" smtClean="0">
                <a:latin typeface="Arial" charset="0"/>
                <a:ea typeface="ＭＳ Ｐゴシック" charset="-128"/>
                <a:cs typeface="ＭＳ Ｐゴシック" charset="-128"/>
              </a:rPr>
              <a:t>sont</a:t>
            </a:r>
            <a:r>
              <a:rPr lang="en-US" baseline="0" dirty="0" smtClean="0">
                <a:latin typeface="Arial" charset="0"/>
                <a:ea typeface="ＭＳ Ｐゴシック" charset="-128"/>
                <a:cs typeface="ＭＳ Ｐゴシック" charset="-128"/>
              </a:rPr>
              <a:t> pas </a:t>
            </a:r>
            <a:r>
              <a:rPr lang="en-US" baseline="0" dirty="0" err="1" smtClean="0">
                <a:latin typeface="Arial" charset="0"/>
                <a:ea typeface="ＭＳ Ｐゴシック" charset="-128"/>
                <a:cs typeface="ＭＳ Ｐゴシック" charset="-128"/>
              </a:rPr>
              <a:t>nécessairement</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publiés</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mais</a:t>
            </a:r>
            <a:r>
              <a:rPr lang="en-US" baseline="0" dirty="0" smtClean="0">
                <a:latin typeface="Arial" charset="0"/>
                <a:ea typeface="ＭＳ Ｐゴシック" charset="-128"/>
                <a:cs typeface="ＭＳ Ｐゴシック" charset="-128"/>
              </a:rPr>
              <a:t> don</a:t>
            </a:r>
            <a:r>
              <a:rPr lang="fr-FR" baseline="0" dirty="0" err="1" smtClean="0">
                <a:latin typeface="Arial" charset="0"/>
                <a:ea typeface="ＭＳ Ｐゴシック" charset="-128"/>
                <a:cs typeface="ＭＳ Ｐゴシック" charset="-128"/>
              </a:rPr>
              <a:t>t</a:t>
            </a:r>
            <a:r>
              <a:rPr lang="fr-FR" baseline="0" dirty="0" smtClean="0">
                <a:latin typeface="Arial" charset="0"/>
                <a:ea typeface="ＭＳ Ｐゴシック" charset="-128"/>
                <a:cs typeface="ＭＳ Ｐゴシック" charset="-128"/>
              </a:rPr>
              <a:t> le</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contenu</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scientifique</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est</a:t>
            </a:r>
            <a:r>
              <a:rPr lang="en-US" baseline="0" dirty="0" smtClean="0">
                <a:latin typeface="Arial" charset="0"/>
                <a:ea typeface="ＭＳ Ｐゴシック" charset="-128"/>
                <a:cs typeface="ＭＳ Ｐゴシック" charset="-128"/>
              </a:rPr>
              <a:t> de “</a:t>
            </a:r>
            <a:r>
              <a:rPr lang="en-US" baseline="0" dirty="0" err="1" smtClean="0">
                <a:latin typeface="Arial" charset="0"/>
                <a:ea typeface="ＭＳ Ｐゴシック" charset="-128"/>
                <a:cs typeface="ＭＳ Ｐゴシック" charset="-128"/>
              </a:rPr>
              <a:t>niveau</a:t>
            </a:r>
            <a:r>
              <a:rPr lang="en-US" baseline="0" dirty="0" smtClean="0">
                <a:latin typeface="Arial" charset="0"/>
                <a:ea typeface="ＭＳ Ｐゴシック" charset="-128"/>
                <a:cs typeface="ＭＳ Ｐゴシック" charset="-128"/>
              </a:rPr>
              <a:t>”</a:t>
            </a:r>
          </a:p>
          <a:p>
            <a:endParaRPr lang="en-US" baseline="0" dirty="0" smtClean="0">
              <a:latin typeface="Arial" charset="0"/>
              <a:ea typeface="ＭＳ Ｐゴシック" charset="-128"/>
              <a:cs typeface="ＭＳ Ｐゴシック" charset="-128"/>
            </a:endParaRPr>
          </a:p>
          <a:p>
            <a:r>
              <a:rPr lang="en-US" dirty="0" err="1" smtClean="0">
                <a:latin typeface="Arial" charset="0"/>
                <a:ea typeface="ＭＳ Ｐゴシック" charset="-128"/>
                <a:cs typeface="ＭＳ Ｐゴシック" charset="-128"/>
              </a:rPr>
              <a:t>Persée</a:t>
            </a:r>
            <a:r>
              <a:rPr lang="en-US" baseline="0" dirty="0" smtClean="0">
                <a:latin typeface="Arial" charset="0"/>
                <a:ea typeface="ＭＳ Ｐゴシック" charset="-128"/>
                <a:cs typeface="ＭＳ Ｐゴシック" charset="-128"/>
              </a:rPr>
              <a:t> idem </a:t>
            </a:r>
            <a:r>
              <a:rPr lang="en-US" baseline="0" dirty="0" err="1" smtClean="0">
                <a:latin typeface="Arial" charset="0"/>
                <a:ea typeface="ＭＳ Ｐゴシック" charset="-128"/>
                <a:cs typeface="ＭＳ Ｐゴシック" charset="-128"/>
              </a:rPr>
              <a:t>mais</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plutôt</a:t>
            </a:r>
            <a:r>
              <a:rPr lang="en-US" baseline="0" dirty="0" smtClean="0">
                <a:latin typeface="Arial" charset="0"/>
                <a:ea typeface="ＭＳ Ｐゴシック" charset="-128"/>
                <a:cs typeface="ＭＳ Ｐゴシック" charset="-128"/>
              </a:rPr>
              <a:t> des </a:t>
            </a:r>
            <a:r>
              <a:rPr lang="en-US" baseline="0" dirty="0" err="1" smtClean="0">
                <a:latin typeface="Arial" charset="0"/>
                <a:ea typeface="ＭＳ Ｐゴシック" charset="-128"/>
                <a:cs typeface="ＭＳ Ｐゴシック" charset="-128"/>
              </a:rPr>
              <a:t>vieux</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documets</a:t>
            </a:r>
            <a:r>
              <a:rPr lang="en-US" baseline="0" dirty="0" smtClean="0">
                <a:latin typeface="Arial" charset="0"/>
                <a:ea typeface="ＭＳ Ｐゴシック" charset="-128"/>
                <a:cs typeface="ＭＳ Ｐゴシック" charset="-128"/>
              </a:rPr>
              <a:t> , </a:t>
            </a:r>
            <a:r>
              <a:rPr lang="en-US" baseline="0" dirty="0" err="1" smtClean="0">
                <a:latin typeface="Arial" charset="0"/>
                <a:ea typeface="ＭＳ Ｐゴシック" charset="-128"/>
                <a:cs typeface="ＭＳ Ｐゴシック" charset="-128"/>
              </a:rPr>
              <a:t>manuscirts</a:t>
            </a:r>
            <a:r>
              <a:rPr lang="en-US" baseline="0" dirty="0" smtClean="0">
                <a:latin typeface="Arial" charset="0"/>
                <a:ea typeface="ＭＳ Ｐゴシック" charset="-128"/>
                <a:cs typeface="ＭＳ Ｐゴシック" charset="-128"/>
              </a:rPr>
              <a:t> 1840</a:t>
            </a:r>
            <a:endParaRPr lang="en-US" dirty="0">
              <a:latin typeface="Arial" charset="0"/>
              <a:ea typeface="ＭＳ Ｐゴシック" charset="-128"/>
              <a:cs typeface="ＭＳ Ｐゴシック" charset="-128"/>
            </a:endParaRPr>
          </a:p>
        </p:txBody>
      </p:sp>
      <p:sp>
        <p:nvSpPr>
          <p:cNvPr id="20484" name="Espace réservé du numéro de diapositive 3"/>
          <p:cNvSpPr>
            <a:spLocks noGrp="1"/>
          </p:cNvSpPr>
          <p:nvPr>
            <p:ph type="sldNum" sz="quarter" idx="5"/>
          </p:nvPr>
        </p:nvSpPr>
        <p:spPr>
          <a:noFill/>
        </p:spPr>
        <p:txBody>
          <a:bodyPr/>
          <a:lstStyle/>
          <a:p>
            <a:fld id="{A7E3CA7C-BFC8-8845-9D60-F22376E7BCD4}" type="slidenum">
              <a:rPr lang="fr-FR"/>
              <a:pPr/>
              <a:t>19</a:t>
            </a:fld>
            <a:endParaRPr lang="fr-FR"/>
          </a:p>
        </p:txBody>
      </p:sp>
    </p:spTree>
    <p:extLst>
      <p:ext uri="{BB962C8B-B14F-4D97-AF65-F5344CB8AC3E}">
        <p14:creationId xmlns:p14="http://schemas.microsoft.com/office/powerpoint/2010/main" val="14328265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endParaRPr lang="en-US">
              <a:latin typeface="Arial" charset="0"/>
              <a:ea typeface="ＭＳ Ｐゴシック" charset="-128"/>
              <a:cs typeface="ＭＳ Ｐゴシック" charset="-128"/>
            </a:endParaRPr>
          </a:p>
        </p:txBody>
      </p:sp>
      <p:sp>
        <p:nvSpPr>
          <p:cNvPr id="20484" name="Espace réservé du numéro de diapositive 3"/>
          <p:cNvSpPr>
            <a:spLocks noGrp="1"/>
          </p:cNvSpPr>
          <p:nvPr>
            <p:ph type="sldNum" sz="quarter" idx="5"/>
          </p:nvPr>
        </p:nvSpPr>
        <p:spPr>
          <a:noFill/>
        </p:spPr>
        <p:txBody>
          <a:bodyPr/>
          <a:lstStyle/>
          <a:p>
            <a:fld id="{A7E3CA7C-BFC8-8845-9D60-F22376E7BCD4}" type="slidenum">
              <a:rPr lang="fr-FR"/>
              <a:pPr/>
              <a:t>20</a:t>
            </a:fld>
            <a:endParaRPr lang="fr-FR"/>
          </a:p>
        </p:txBody>
      </p:sp>
    </p:spTree>
    <p:extLst>
      <p:ext uri="{BB962C8B-B14F-4D97-AF65-F5344CB8AC3E}">
        <p14:creationId xmlns:p14="http://schemas.microsoft.com/office/powerpoint/2010/main" val="1782129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endParaRPr lang="en-US">
              <a:latin typeface="Arial" charset="0"/>
              <a:ea typeface="ＭＳ Ｐゴシック" charset="-128"/>
              <a:cs typeface="ＭＳ Ｐゴシック" charset="-128"/>
            </a:endParaRPr>
          </a:p>
        </p:txBody>
      </p:sp>
      <p:sp>
        <p:nvSpPr>
          <p:cNvPr id="20484" name="Espace réservé du numéro de diapositive 3"/>
          <p:cNvSpPr>
            <a:spLocks noGrp="1"/>
          </p:cNvSpPr>
          <p:nvPr>
            <p:ph type="sldNum" sz="quarter" idx="5"/>
          </p:nvPr>
        </p:nvSpPr>
        <p:spPr>
          <a:noFill/>
        </p:spPr>
        <p:txBody>
          <a:bodyPr/>
          <a:lstStyle/>
          <a:p>
            <a:fld id="{A7E3CA7C-BFC8-8845-9D60-F22376E7BCD4}" type="slidenum">
              <a:rPr lang="fr-FR"/>
              <a:pPr/>
              <a:t>21</a:t>
            </a:fld>
            <a:endParaRPr lang="fr-FR"/>
          </a:p>
        </p:txBody>
      </p:sp>
    </p:spTree>
    <p:extLst>
      <p:ext uri="{BB962C8B-B14F-4D97-AF65-F5344CB8AC3E}">
        <p14:creationId xmlns:p14="http://schemas.microsoft.com/office/powerpoint/2010/main" val="12880312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r>
              <a:rPr lang="en-US" dirty="0" smtClean="0">
                <a:latin typeface="Arial" charset="0"/>
                <a:ea typeface="ＭＳ Ｐゴシック" charset="-128"/>
                <a:cs typeface="ＭＳ Ｐゴシック" charset="-128"/>
              </a:rPr>
              <a:t>Cairn : </a:t>
            </a:r>
            <a:r>
              <a:rPr lang="en-US" dirty="0" err="1" smtClean="0">
                <a:latin typeface="Arial" charset="0"/>
                <a:ea typeface="ＭＳ Ｐゴシック" charset="-128"/>
                <a:cs typeface="ＭＳ Ｐゴシック" charset="-128"/>
              </a:rPr>
              <a:t>plateforme</a:t>
            </a:r>
            <a:r>
              <a:rPr lang="en-US" baseline="0" dirty="0" smtClean="0">
                <a:latin typeface="Arial" charset="0"/>
                <a:ea typeface="ＭＳ Ｐゴシック" charset="-128"/>
                <a:cs typeface="ＭＳ Ｐゴシック" charset="-128"/>
              </a:rPr>
              <a:t> issue de la </a:t>
            </a:r>
            <a:r>
              <a:rPr lang="en-US" baseline="0" dirty="0" err="1" smtClean="0">
                <a:latin typeface="Arial" charset="0"/>
                <a:ea typeface="ＭＳ Ｐゴシック" charset="-128"/>
                <a:cs typeface="ＭＳ Ｐゴシック" charset="-128"/>
              </a:rPr>
              <a:t>volonté</a:t>
            </a:r>
            <a:r>
              <a:rPr lang="en-US" baseline="0" dirty="0" smtClean="0">
                <a:latin typeface="Arial" charset="0"/>
                <a:ea typeface="ＭＳ Ｐゴシック" charset="-128"/>
                <a:cs typeface="ＭＳ Ｐゴシック" charset="-128"/>
              </a:rPr>
              <a:t> de 4 </a:t>
            </a:r>
            <a:r>
              <a:rPr lang="en-US" baseline="0" dirty="0" err="1" smtClean="0">
                <a:latin typeface="Arial" charset="0"/>
                <a:ea typeface="ＭＳ Ｐゴシック" charset="-128"/>
                <a:cs typeface="ＭＳ Ｐゴシック" charset="-128"/>
              </a:rPr>
              <a:t>maisons</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d’édition</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deBOeck</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Belin</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etc</a:t>
            </a:r>
            <a:r>
              <a:rPr lang="en-US" baseline="0" dirty="0" smtClean="0">
                <a:latin typeface="Arial" charset="0"/>
                <a:ea typeface="ＭＳ Ｐゴシック" charset="-128"/>
                <a:cs typeface="ＭＳ Ｐゴシック" charset="-128"/>
              </a:rPr>
              <a:t> de </a:t>
            </a:r>
            <a:r>
              <a:rPr lang="en-US" baseline="0" dirty="0" err="1" smtClean="0">
                <a:latin typeface="Arial" charset="0"/>
                <a:ea typeface="ＭＳ Ｐゴシック" charset="-128"/>
                <a:cs typeface="ＭＳ Ｐゴシック" charset="-128"/>
              </a:rPr>
              <a:t>mettre</a:t>
            </a:r>
            <a:r>
              <a:rPr lang="en-US" baseline="0" dirty="0" smtClean="0">
                <a:latin typeface="Arial" charset="0"/>
                <a:ea typeface="ＭＳ Ｐゴシック" charset="-128"/>
                <a:cs typeface="ＭＳ Ｐゴシック" charset="-128"/>
              </a:rPr>
              <a:t> en </a:t>
            </a:r>
            <a:r>
              <a:rPr lang="en-US" baseline="0" dirty="0" err="1" smtClean="0">
                <a:latin typeface="Arial" charset="0"/>
                <a:ea typeface="ＭＳ Ｐゴシック" charset="-128"/>
                <a:cs typeface="ＭＳ Ｐゴシック" charset="-128"/>
              </a:rPr>
              <a:t>ligne</a:t>
            </a:r>
            <a:r>
              <a:rPr lang="en-US" baseline="0" dirty="0" smtClean="0">
                <a:latin typeface="Arial" charset="0"/>
                <a:ea typeface="ＭＳ Ｐゴシック" charset="-128"/>
                <a:cs typeface="ＭＳ Ｐゴシック" charset="-128"/>
              </a:rPr>
              <a:t> les </a:t>
            </a:r>
            <a:r>
              <a:rPr lang="en-US" baseline="0" dirty="0" err="1" smtClean="0">
                <a:latin typeface="Arial" charset="0"/>
                <a:ea typeface="ＭＳ Ｐゴシック" charset="-128"/>
                <a:cs typeface="ＭＳ Ｐゴシック" charset="-128"/>
              </a:rPr>
              <a:t>différents</a:t>
            </a:r>
            <a:r>
              <a:rPr lang="en-US" baseline="0" dirty="0" smtClean="0">
                <a:latin typeface="Arial" charset="0"/>
                <a:ea typeface="ＭＳ Ｐゴシック" charset="-128"/>
                <a:cs typeface="ＭＳ Ｐゴシック" charset="-128"/>
              </a:rPr>
              <a:t> publications </a:t>
            </a:r>
            <a:r>
              <a:rPr lang="en-US" baseline="0" dirty="0" err="1" smtClean="0">
                <a:latin typeface="Arial" charset="0"/>
                <a:ea typeface="ＭＳ Ｐゴシック" charset="-128"/>
                <a:cs typeface="ＭＳ Ｐゴシック" charset="-128"/>
              </a:rPr>
              <a:t>qu”ils</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éditent</a:t>
            </a:r>
            <a:r>
              <a:rPr lang="en-US" baseline="0" dirty="0" smtClean="0">
                <a:latin typeface="Arial" charset="0"/>
                <a:ea typeface="ＭＳ Ｐゴシック" charset="-128"/>
                <a:cs typeface="ＭＳ Ｐゴシック" charset="-128"/>
              </a:rPr>
              <a:t> en </a:t>
            </a:r>
            <a:r>
              <a:rPr lang="en-US" baseline="0" dirty="0" err="1" smtClean="0">
                <a:latin typeface="Arial" charset="0"/>
                <a:ea typeface="ＭＳ Ｐゴシック" charset="-128"/>
                <a:cs typeface="ＭＳ Ｐゴシック" charset="-128"/>
              </a:rPr>
              <a:t>papier</a:t>
            </a:r>
            <a:endParaRPr lang="en-US" baseline="0" dirty="0" smtClean="0">
              <a:latin typeface="Arial" charset="0"/>
              <a:ea typeface="ＭＳ Ｐゴシック" charset="-128"/>
              <a:cs typeface="ＭＳ Ｐゴシック" charset="-128"/>
            </a:endParaRPr>
          </a:p>
          <a:p>
            <a:endParaRPr lang="en-US" dirty="0" smtClean="0">
              <a:latin typeface="Arial" charset="0"/>
              <a:ea typeface="ＭＳ Ｐゴシック" charset="-128"/>
              <a:cs typeface="ＭＳ Ｐゴシック" charset="-128"/>
            </a:endParaRPr>
          </a:p>
          <a:p>
            <a:endParaRPr lang="en-US" dirty="0" smtClean="0">
              <a:latin typeface="Arial" charset="0"/>
              <a:ea typeface="ＭＳ Ｐゴシック" charset="-128"/>
              <a:cs typeface="ＭＳ Ｐゴシック" charset="-128"/>
            </a:endParaRPr>
          </a:p>
          <a:p>
            <a:r>
              <a:rPr lang="en-US" dirty="0" smtClean="0">
                <a:latin typeface="Arial" charset="0"/>
                <a:ea typeface="ＭＳ Ｐゴシック" charset="-128"/>
                <a:cs typeface="ＭＳ Ｐゴシック" charset="-128"/>
              </a:rPr>
              <a:t>HAL SHS </a:t>
            </a:r>
            <a:r>
              <a:rPr lang="en-US" dirty="0" err="1" smtClean="0">
                <a:latin typeface="Arial" charset="0"/>
                <a:ea typeface="ＭＳ Ｐゴシック" charset="-128"/>
                <a:cs typeface="ＭＳ Ｐゴシック" charset="-128"/>
              </a:rPr>
              <a:t>c’est</a:t>
            </a:r>
            <a:r>
              <a:rPr lang="en-US" dirty="0" smtClean="0">
                <a:latin typeface="Arial" charset="0"/>
                <a:ea typeface="ＭＳ Ｐゴシック" charset="-128"/>
                <a:cs typeface="ＭＳ Ｐゴシック" charset="-128"/>
              </a:rPr>
              <a:t> </a:t>
            </a:r>
            <a:r>
              <a:rPr lang="en-US" dirty="0" err="1" smtClean="0">
                <a:latin typeface="Arial" charset="0"/>
                <a:ea typeface="ＭＳ Ｐゴシック" charset="-128"/>
                <a:cs typeface="ＭＳ Ｐゴシック" charset="-128"/>
              </a:rPr>
              <a:t>une</a:t>
            </a:r>
            <a:r>
              <a:rPr lang="en-US" dirty="0" smtClean="0">
                <a:latin typeface="Arial" charset="0"/>
                <a:ea typeface="ＭＳ Ｐゴシック" charset="-128"/>
                <a:cs typeface="ＭＳ Ｐゴシック" charset="-128"/>
              </a:rPr>
              <a:t> </a:t>
            </a:r>
            <a:r>
              <a:rPr lang="en-US" dirty="0" err="1" smtClean="0">
                <a:latin typeface="Arial" charset="0"/>
                <a:ea typeface="ＭＳ Ｐゴシック" charset="-128"/>
                <a:cs typeface="ＭＳ Ｐゴシック" charset="-128"/>
              </a:rPr>
              <a:t>plateforme</a:t>
            </a:r>
            <a:r>
              <a:rPr lang="en-US" dirty="0" smtClean="0">
                <a:latin typeface="Arial" charset="0"/>
                <a:ea typeface="ＭＳ Ｐゴシック" charset="-128"/>
                <a:cs typeface="ＭＳ Ｐゴシック" charset="-128"/>
              </a:rPr>
              <a:t> sous</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l’égide</a:t>
            </a:r>
            <a:r>
              <a:rPr lang="en-US" baseline="0" dirty="0" smtClean="0">
                <a:latin typeface="Arial" charset="0"/>
                <a:ea typeface="ＭＳ Ｐゴシック" charset="-128"/>
                <a:cs typeface="ＭＳ Ｐゴシック" charset="-128"/>
              </a:rPr>
              <a:t> du CNRS et qui propose des documents qui ne </a:t>
            </a:r>
            <a:r>
              <a:rPr lang="en-US" baseline="0" dirty="0" err="1" smtClean="0">
                <a:latin typeface="Arial" charset="0"/>
                <a:ea typeface="ＭＳ Ｐゴシック" charset="-128"/>
                <a:cs typeface="ＭＳ Ｐゴシック" charset="-128"/>
              </a:rPr>
              <a:t>sont</a:t>
            </a:r>
            <a:r>
              <a:rPr lang="en-US" baseline="0" dirty="0" smtClean="0">
                <a:latin typeface="Arial" charset="0"/>
                <a:ea typeface="ＭＳ Ｐゴシック" charset="-128"/>
                <a:cs typeface="ＭＳ Ｐゴシック" charset="-128"/>
              </a:rPr>
              <a:t> pas </a:t>
            </a:r>
            <a:r>
              <a:rPr lang="en-US" baseline="0" dirty="0" err="1" smtClean="0">
                <a:latin typeface="Arial" charset="0"/>
                <a:ea typeface="ＭＳ Ｐゴシック" charset="-128"/>
                <a:cs typeface="ＭＳ Ｐゴシック" charset="-128"/>
              </a:rPr>
              <a:t>nécessairement</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publiés</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mais</a:t>
            </a:r>
            <a:r>
              <a:rPr lang="en-US" baseline="0" dirty="0" smtClean="0">
                <a:latin typeface="Arial" charset="0"/>
                <a:ea typeface="ＭＳ Ｐゴシック" charset="-128"/>
                <a:cs typeface="ＭＳ Ｐゴシック" charset="-128"/>
              </a:rPr>
              <a:t> don</a:t>
            </a:r>
            <a:r>
              <a:rPr lang="fr-FR" baseline="0" dirty="0" err="1" smtClean="0">
                <a:latin typeface="Arial" charset="0"/>
                <a:ea typeface="ＭＳ Ｐゴシック" charset="-128"/>
                <a:cs typeface="ＭＳ Ｐゴシック" charset="-128"/>
              </a:rPr>
              <a:t>t</a:t>
            </a:r>
            <a:r>
              <a:rPr lang="fr-FR" baseline="0" dirty="0" smtClean="0">
                <a:latin typeface="Arial" charset="0"/>
                <a:ea typeface="ＭＳ Ｐゴシック" charset="-128"/>
                <a:cs typeface="ＭＳ Ｐゴシック" charset="-128"/>
              </a:rPr>
              <a:t> le</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contenu</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scientifique</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est</a:t>
            </a:r>
            <a:r>
              <a:rPr lang="en-US" baseline="0" dirty="0" smtClean="0">
                <a:latin typeface="Arial" charset="0"/>
                <a:ea typeface="ＭＳ Ｐゴシック" charset="-128"/>
                <a:cs typeface="ＭＳ Ｐゴシック" charset="-128"/>
              </a:rPr>
              <a:t> de “</a:t>
            </a:r>
            <a:r>
              <a:rPr lang="en-US" baseline="0" dirty="0" err="1" smtClean="0">
                <a:latin typeface="Arial" charset="0"/>
                <a:ea typeface="ＭＳ Ｐゴシック" charset="-128"/>
                <a:cs typeface="ＭＳ Ｐゴシック" charset="-128"/>
              </a:rPr>
              <a:t>niveau</a:t>
            </a:r>
            <a:r>
              <a:rPr lang="en-US" baseline="0" dirty="0" smtClean="0">
                <a:latin typeface="Arial" charset="0"/>
                <a:ea typeface="ＭＳ Ｐゴシック" charset="-128"/>
                <a:cs typeface="ＭＳ Ｐゴシック" charset="-128"/>
              </a:rPr>
              <a:t>”</a:t>
            </a:r>
          </a:p>
          <a:p>
            <a:endParaRPr lang="en-US" baseline="0" dirty="0" smtClean="0">
              <a:latin typeface="Arial" charset="0"/>
              <a:ea typeface="ＭＳ Ｐゴシック" charset="-128"/>
              <a:cs typeface="ＭＳ Ｐゴシック" charset="-128"/>
            </a:endParaRPr>
          </a:p>
          <a:p>
            <a:r>
              <a:rPr lang="en-US" dirty="0" err="1" smtClean="0">
                <a:latin typeface="Arial" charset="0"/>
                <a:ea typeface="ＭＳ Ｐゴシック" charset="-128"/>
                <a:cs typeface="ＭＳ Ｐゴシック" charset="-128"/>
              </a:rPr>
              <a:t>Persée</a:t>
            </a:r>
            <a:r>
              <a:rPr lang="en-US" baseline="0" dirty="0" smtClean="0">
                <a:latin typeface="Arial" charset="0"/>
                <a:ea typeface="ＭＳ Ｐゴシック" charset="-128"/>
                <a:cs typeface="ＭＳ Ｐゴシック" charset="-128"/>
              </a:rPr>
              <a:t> idem </a:t>
            </a:r>
            <a:r>
              <a:rPr lang="en-US" baseline="0" dirty="0" err="1" smtClean="0">
                <a:latin typeface="Arial" charset="0"/>
                <a:ea typeface="ＭＳ Ｐゴシック" charset="-128"/>
                <a:cs typeface="ＭＳ Ｐゴシック" charset="-128"/>
              </a:rPr>
              <a:t>mais</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plutôt</a:t>
            </a:r>
            <a:r>
              <a:rPr lang="en-US" baseline="0" dirty="0" smtClean="0">
                <a:latin typeface="Arial" charset="0"/>
                <a:ea typeface="ＭＳ Ｐゴシック" charset="-128"/>
                <a:cs typeface="ＭＳ Ｐゴシック" charset="-128"/>
              </a:rPr>
              <a:t> des </a:t>
            </a:r>
            <a:r>
              <a:rPr lang="en-US" baseline="0" dirty="0" err="1" smtClean="0">
                <a:latin typeface="Arial" charset="0"/>
                <a:ea typeface="ＭＳ Ｐゴシック" charset="-128"/>
                <a:cs typeface="ＭＳ Ｐゴシック" charset="-128"/>
              </a:rPr>
              <a:t>vieux</a:t>
            </a:r>
            <a:r>
              <a:rPr lang="en-US" baseline="0" dirty="0" smtClean="0">
                <a:latin typeface="Arial" charset="0"/>
                <a:ea typeface="ＭＳ Ｐゴシック" charset="-128"/>
                <a:cs typeface="ＭＳ Ｐゴシック" charset="-128"/>
              </a:rPr>
              <a:t> </a:t>
            </a:r>
            <a:r>
              <a:rPr lang="en-US" baseline="0" dirty="0" err="1" smtClean="0">
                <a:latin typeface="Arial" charset="0"/>
                <a:ea typeface="ＭＳ Ｐゴシック" charset="-128"/>
                <a:cs typeface="ＭＳ Ｐゴシック" charset="-128"/>
              </a:rPr>
              <a:t>documets</a:t>
            </a:r>
            <a:r>
              <a:rPr lang="en-US" baseline="0" dirty="0" smtClean="0">
                <a:latin typeface="Arial" charset="0"/>
                <a:ea typeface="ＭＳ Ｐゴシック" charset="-128"/>
                <a:cs typeface="ＭＳ Ｐゴシック" charset="-128"/>
              </a:rPr>
              <a:t> , </a:t>
            </a:r>
            <a:r>
              <a:rPr lang="en-US" baseline="0" dirty="0" err="1" smtClean="0">
                <a:latin typeface="Arial" charset="0"/>
                <a:ea typeface="ＭＳ Ｐゴシック" charset="-128"/>
                <a:cs typeface="ＭＳ Ｐゴシック" charset="-128"/>
              </a:rPr>
              <a:t>manuscirts</a:t>
            </a:r>
            <a:r>
              <a:rPr lang="en-US" baseline="0" dirty="0" smtClean="0">
                <a:latin typeface="Arial" charset="0"/>
                <a:ea typeface="ＭＳ Ｐゴシック" charset="-128"/>
                <a:cs typeface="ＭＳ Ｐゴシック" charset="-128"/>
              </a:rPr>
              <a:t> 1840</a:t>
            </a:r>
            <a:endParaRPr lang="en-US" dirty="0">
              <a:latin typeface="Arial" charset="0"/>
              <a:ea typeface="ＭＳ Ｐゴシック" charset="-128"/>
              <a:cs typeface="ＭＳ Ｐゴシック" charset="-128"/>
            </a:endParaRPr>
          </a:p>
        </p:txBody>
      </p:sp>
      <p:sp>
        <p:nvSpPr>
          <p:cNvPr id="20484" name="Espace réservé du numéro de diapositive 3"/>
          <p:cNvSpPr>
            <a:spLocks noGrp="1"/>
          </p:cNvSpPr>
          <p:nvPr>
            <p:ph type="sldNum" sz="quarter" idx="5"/>
          </p:nvPr>
        </p:nvSpPr>
        <p:spPr>
          <a:noFill/>
        </p:spPr>
        <p:txBody>
          <a:bodyPr/>
          <a:lstStyle/>
          <a:p>
            <a:fld id="{A7E3CA7C-BFC8-8845-9D60-F22376E7BCD4}" type="slidenum">
              <a:rPr lang="fr-FR"/>
              <a:pPr/>
              <a:t>22</a:t>
            </a:fld>
            <a:endParaRPr lang="fr-FR"/>
          </a:p>
        </p:txBody>
      </p:sp>
    </p:spTree>
    <p:extLst>
      <p:ext uri="{BB962C8B-B14F-4D97-AF65-F5344CB8AC3E}">
        <p14:creationId xmlns:p14="http://schemas.microsoft.com/office/powerpoint/2010/main" val="1351553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et modifiez le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6398CB23-928B-9949-9E3E-EC94B66F13D8}" type="datetime1">
              <a:rPr lang="fr-FR" smtClean="0"/>
              <a:t>20/09/18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BF444E-46A9-4C40-8365-384D768E0282}" type="slidenum">
              <a:rPr lang="fr-FR" smtClean="0"/>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7F563DA-E2BC-9944-958F-12AA0CECBD8F}" type="datetime1">
              <a:rPr lang="fr-FR" smtClean="0"/>
              <a:t>20/09/18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BF444E-46A9-4C40-8365-384D768E0282}" type="slidenum">
              <a:rPr lang="fr-FR" smtClean="0"/>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E944E3B-8B1B-4D48-A602-B4A5AEEB0936}" type="datetime1">
              <a:rPr lang="fr-FR" smtClean="0"/>
              <a:t>20/09/18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BF444E-46A9-4C40-8365-384D768E0282}" type="slidenum">
              <a:rPr lang="fr-FR" smtClean="0"/>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654B289-9D41-7A4D-9DFB-13964121AEBD}" type="datetime1">
              <a:rPr lang="fr-FR" smtClean="0"/>
              <a:t>20/09/18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BF444E-46A9-4C40-8365-384D768E0282}" type="slidenum">
              <a:rPr lang="fr-FR" smtClean="0"/>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et modifiez le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B2A7155B-A2A6-5A44-9836-080E6791ABE6}" type="datetime1">
              <a:rPr lang="fr-FR" smtClean="0"/>
              <a:t>20/09/18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BF444E-46A9-4C40-8365-384D768E0282}" type="slidenum">
              <a:rPr lang="fr-FR" smtClean="0"/>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D0EDAD9D-CA03-0B49-B45C-5E3E3BD34596}" type="datetime1">
              <a:rPr lang="fr-FR" smtClean="0"/>
              <a:t>20/09/18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FBF444E-46A9-4C40-8365-384D768E0282}" type="slidenum">
              <a:rPr lang="fr-FR" smtClean="0"/>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2E72E205-7B69-CD42-BA20-B47FAB3536B5}" type="datetime1">
              <a:rPr lang="fr-FR" smtClean="0"/>
              <a:t>20/09/18</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7FBF444E-46A9-4C40-8365-384D768E0282}" type="slidenum">
              <a:rPr lang="fr-FR" smtClean="0"/>
              <a:pPr/>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e la date 2"/>
          <p:cNvSpPr>
            <a:spLocks noGrp="1"/>
          </p:cNvSpPr>
          <p:nvPr>
            <p:ph type="dt" sz="half" idx="10"/>
          </p:nvPr>
        </p:nvSpPr>
        <p:spPr/>
        <p:txBody>
          <a:bodyPr/>
          <a:lstStyle/>
          <a:p>
            <a:fld id="{C1D9A08A-BCB4-E74B-A8F5-7CADDBBA48FA}" type="datetime1">
              <a:rPr lang="fr-FR" smtClean="0"/>
              <a:t>20/09/18</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7FBF444E-46A9-4C40-8365-384D768E0282}" type="slidenum">
              <a:rPr lang="fr-FR" smtClean="0"/>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B30EC90-7B4B-FF43-97D2-F0F09E7C4336}" type="datetime1">
              <a:rPr lang="fr-FR" smtClean="0"/>
              <a:t>20/09/18</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FBF444E-46A9-4C40-8365-384D768E0282}" type="slidenum">
              <a:rPr lang="fr-FR" smtClean="0"/>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et modifiez le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8E45013A-F1DE-CF4B-A6ED-FC2740767AA6}" type="datetime1">
              <a:rPr lang="fr-FR" smtClean="0"/>
              <a:t>20/09/18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FBF444E-46A9-4C40-8365-384D768E0282}" type="slidenum">
              <a:rPr lang="fr-FR" smtClean="0"/>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et modifiez le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FBB0AAEE-552A-F049-B2A0-BF885FD8AB8D}" type="datetime1">
              <a:rPr lang="fr-FR" smtClean="0"/>
              <a:t>20/09/18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FBF444E-46A9-4C40-8365-384D768E0282}" type="slidenum">
              <a:rPr lang="fr-FR" smtClean="0"/>
              <a:pPr/>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et modifiez le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D430A2-4BE1-0042-9A99-7F17071AF1A1}" type="datetime1">
              <a:rPr lang="fr-FR" smtClean="0"/>
              <a:t>20/09/18</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BF444E-46A9-4C40-8365-384D768E0282}" type="slidenum">
              <a:rPr lang="fr-FR" smtClean="0"/>
              <a:pPr/>
              <a:t>‹#›</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g"/><Relationship Id="rId5" Type="http://schemas.openxmlformats.org/officeDocument/2006/relationships/image" Target="file://localhost/Users/carolinebogliotti/Dropbox/NEW%20LOGO%20PARIS%20NANTERRE/logo-paris-nanterre-couleur-cmjn.jpg"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master-fldl.parisnanterre.fr/support-pedagogiques/" TargetMode="Externa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hyperlink" Target="http://primo-prod.u-paris10.fr/primo_library/libweb/action/search.do?dscnt=1&amp;dstmp=1391415799175&amp;vid=UPON" TargetMode="External"/><Relationship Id="rId4" Type="http://schemas.openxmlformats.org/officeDocument/2006/relationships/image" Target="../media/image1.png"/><Relationship Id="rId5" Type="http://schemas.openxmlformats.org/officeDocument/2006/relationships/image" Target="../media/image3.tiff"/><Relationship Id="rId6" Type="http://schemas.openxmlformats.org/officeDocument/2006/relationships/image" Target="file://localhost/Users/CarolineBogliotti/Desktop/BUDR.tiff" TargetMode="External"/><Relationship Id="rId7" Type="http://schemas.openxmlformats.org/officeDocument/2006/relationships/image" Target="../media/image4.tiff"/><Relationship Id="rId8" Type="http://schemas.openxmlformats.org/officeDocument/2006/relationships/image" Target="file://localhost/Users/CarolineBogliotti/Desktop/Budr1.tiff" TargetMode="External"/><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17.xml.rels><?xml version="1.0" encoding="UTF-8" standalone="yes"?>
<Relationships xmlns="http://schemas.openxmlformats.org/package/2006/relationships"><Relationship Id="rId3" Type="http://schemas.openxmlformats.org/officeDocument/2006/relationships/hyperlink" Target="http://scholar.google.fr/" TargetMode="External"/><Relationship Id="rId4" Type="http://schemas.openxmlformats.org/officeDocument/2006/relationships/image" Target="../media/image1.png"/><Relationship Id="rId5" Type="http://schemas.openxmlformats.org/officeDocument/2006/relationships/image" Target="../media/image5.tiff"/><Relationship Id="rId6" Type="http://schemas.openxmlformats.org/officeDocument/2006/relationships/image" Target="dossier%20sans%20titre/2.tiff" TargetMode="External"/><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18.xml.rels><?xml version="1.0" encoding="UTF-8" standalone="yes"?>
<Relationships xmlns="http://schemas.openxmlformats.org/package/2006/relationships"><Relationship Id="rId3" Type="http://schemas.openxmlformats.org/officeDocument/2006/relationships/hyperlink" Target="http://www.sudoc.abes.fr" TargetMode="External"/><Relationship Id="rId4" Type="http://schemas.openxmlformats.org/officeDocument/2006/relationships/image" Target="../media/image1.png"/><Relationship Id="rId5" Type="http://schemas.openxmlformats.org/officeDocument/2006/relationships/image" Target="../media/image6.tiff"/><Relationship Id="rId6" Type="http://schemas.openxmlformats.org/officeDocument/2006/relationships/image" Target="dossier%20sans%20titre/4.tiff" TargetMode="External"/><Relationship Id="rId7" Type="http://schemas.openxmlformats.org/officeDocument/2006/relationships/image" Target="../media/image7.tiff"/><Relationship Id="rId8" Type="http://schemas.openxmlformats.org/officeDocument/2006/relationships/image" Target="dossier%20sans%20titre/6.tiff" TargetMode="External"/><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19.xml.rels><?xml version="1.0" encoding="UTF-8" standalone="yes"?>
<Relationships xmlns="http://schemas.openxmlformats.org/package/2006/relationships"><Relationship Id="rId11" Type="http://schemas.openxmlformats.org/officeDocument/2006/relationships/image" Target="dossier%20sans%20titre/5.tiff" TargetMode="External"/><Relationship Id="rId12" Type="http://schemas.openxmlformats.org/officeDocument/2006/relationships/image" Target="../media/image9.png"/><Relationship Id="rId13" Type="http://schemas.openxmlformats.org/officeDocument/2006/relationships/image" Target="../media/image10.png"/><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hyperlink" Target="http://www.cairn.info/" TargetMode="External"/><Relationship Id="rId4" Type="http://schemas.openxmlformats.org/officeDocument/2006/relationships/hyperlink" Target="http://halshs.archives-ouvertes.fr/" TargetMode="External"/><Relationship Id="rId5" Type="http://schemas.openxmlformats.org/officeDocument/2006/relationships/hyperlink" Target="http://www.persee.fr/" TargetMode="External"/><Relationship Id="rId6" Type="http://schemas.openxmlformats.org/officeDocument/2006/relationships/hyperlink" Target="http://www.revues.org/" TargetMode="External"/><Relationship Id="rId7" Type="http://schemas.openxmlformats.org/officeDocument/2006/relationships/hyperlink" Target="https://www.ncbi.nlm.nih.gov/pubmed" TargetMode="External"/><Relationship Id="rId8" Type="http://schemas.openxmlformats.org/officeDocument/2006/relationships/hyperlink" Target="http://dumas.ccsd.cnrs.fr/" TargetMode="External"/><Relationship Id="rId9" Type="http://schemas.openxmlformats.org/officeDocument/2006/relationships/image" Target="../media/image1.png"/><Relationship Id="rId10" Type="http://schemas.openxmlformats.org/officeDocument/2006/relationships/image" Target="../media/image8.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11.tiff"/><Relationship Id="rId5" Type="http://schemas.openxmlformats.org/officeDocument/2006/relationships/image" Target="file://localhost/Users/CarolineBogliotti/Desktop/morf.tiff" TargetMode="External"/><Relationship Id="rId6" Type="http://schemas.openxmlformats.org/officeDocument/2006/relationships/image" Target="../media/image12.png"/><Relationship Id="rId7" Type="http://schemas.openxmlformats.org/officeDocument/2006/relationships/image" Target="../media/image13.png"/><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14.tiff"/><Relationship Id="rId5" Type="http://schemas.openxmlformats.org/officeDocument/2006/relationships/image" Target="file://localhost/Users/CarolineBogliotti/Desktop/fff.tiff" TargetMode="External"/><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15.tiff"/><Relationship Id="rId5" Type="http://schemas.openxmlformats.org/officeDocument/2006/relationships/image" Target="../media/image16.tiff"/><Relationship Id="rId6" Type="http://schemas.openxmlformats.org/officeDocument/2006/relationships/image" Target="../media/image17.tiff"/><Relationship Id="rId7" Type="http://schemas.openxmlformats.org/officeDocument/2006/relationships/image" Target="../media/image18.tiff"/><Relationship Id="rId8" Type="http://schemas.openxmlformats.org/officeDocument/2006/relationships/image" Target="../media/image19.tiff"/><Relationship Id="rId9" Type="http://schemas.openxmlformats.org/officeDocument/2006/relationships/image" Target="../media/image20.tiff"/><Relationship Id="rId1" Type="http://schemas.openxmlformats.org/officeDocument/2006/relationships/slideLayout" Target="../slideLayouts/slideLayout8.xml"/><Relationship Id="rId2" Type="http://schemas.openxmlformats.org/officeDocument/2006/relationships/notesSlide" Target="../notesSlides/notesSlide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26.xml.rels><?xml version="1.0" encoding="UTF-8" standalone="yes"?>
<Relationships xmlns="http://schemas.openxmlformats.org/package/2006/relationships"><Relationship Id="rId11" Type="http://schemas.openxmlformats.org/officeDocument/2006/relationships/hyperlink" Target="http://fr.wikipedia.org/wiki/Google_Livres" TargetMode="External"/><Relationship Id="rId12" Type="http://schemas.openxmlformats.org/officeDocument/2006/relationships/hyperlink" Target="http://fr.wikipedia.org/wiki/Amazon.com" TargetMode="External"/><Relationship Id="rId13" Type="http://schemas.openxmlformats.org/officeDocument/2006/relationships/hyperlink" Target="http://fr.wikipedia.org/wiki/Wikip%C3%A9dia" TargetMode="External"/><Relationship Id="rId14" Type="http://schemas.openxmlformats.org/officeDocument/2006/relationships/image" Target="../media/image1.png"/><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21.tiff"/><Relationship Id="rId4" Type="http://schemas.openxmlformats.org/officeDocument/2006/relationships/hyperlink" Target="http://fr.wikipedia.org/wiki/Sudoc" TargetMode="External"/><Relationship Id="rId5" Type="http://schemas.openxmlformats.org/officeDocument/2006/relationships/hyperlink" Target="http://fr.wikipedia.org/wiki/Biblioth%C3%A8que_nationale_de_France" TargetMode="External"/><Relationship Id="rId6" Type="http://schemas.openxmlformats.org/officeDocument/2006/relationships/hyperlink" Target="http://fr.wikipedia.org/wiki/Hyper_articles_en_ligne" TargetMode="External"/><Relationship Id="rId7" Type="http://schemas.openxmlformats.org/officeDocument/2006/relationships/hyperlink" Target="http://fr.wikipedia.org/wiki/Revues.org" TargetMode="External"/><Relationship Id="rId8" Type="http://schemas.openxmlformats.org/officeDocument/2006/relationships/hyperlink" Target="http://fr.wikipedia.org/wiki/Revues.org%23Fonctionnement" TargetMode="External"/><Relationship Id="rId9" Type="http://schemas.openxmlformats.org/officeDocument/2006/relationships/hyperlink" Target="http://fr.wikipedia.org/wiki/Pers%C3%A9e_(portail)" TargetMode="External"/><Relationship Id="rId10" Type="http://schemas.openxmlformats.org/officeDocument/2006/relationships/hyperlink" Target="http://fr.wikipedia.org/wiki/Google_Scholar"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2.tiff"/><Relationship Id="rId5" Type="http://schemas.openxmlformats.org/officeDocument/2006/relationships/image" Target="dossier%20sans%20titre/8.tiff" TargetMode="External"/><Relationship Id="rId6" Type="http://schemas.openxmlformats.org/officeDocument/2006/relationships/image" Target="../media/image23.tiff"/><Relationship Id="rId7" Type="http://schemas.openxmlformats.org/officeDocument/2006/relationships/image" Target="dossier%20sans%20titre/9.tiff" TargetMode="External"/><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4.tiff"/><Relationship Id="rId5" Type="http://schemas.openxmlformats.org/officeDocument/2006/relationships/image" Target="dossier%20sans%20titre/10.tiff"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5.tiff"/><Relationship Id="rId5" Type="http://schemas.openxmlformats.org/officeDocument/2006/relationships/image" Target="dossier%20sans%20titre/11.tiff" TargetMode="External"/><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6.tiff"/><Relationship Id="rId5" Type="http://schemas.openxmlformats.org/officeDocument/2006/relationships/image" Target="dossier%20sans%20titre/12.tiff" TargetMode="External"/><Relationship Id="rId6" Type="http://schemas.openxmlformats.org/officeDocument/2006/relationships/image" Target="../media/image27.tiff"/><Relationship Id="rId7" Type="http://schemas.openxmlformats.org/officeDocument/2006/relationships/image" Target="dossier%20sans%20titre/13.tiff" TargetMode="External"/><Relationship Id="rId8" Type="http://schemas.openxmlformats.org/officeDocument/2006/relationships/image" Target="../media/image28.tiff"/><Relationship Id="rId9" Type="http://schemas.openxmlformats.org/officeDocument/2006/relationships/image" Target="file://localhost/Users/carolinebogliotti/Desktop/Sans%20titre.tiff" TargetMode="External"/><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31.xml.rels><?xml version="1.0" encoding="UTF-8" standalone="yes"?>
<Relationships xmlns="http://schemas.openxmlformats.org/package/2006/relationships"><Relationship Id="rId3" Type="http://schemas.openxmlformats.org/officeDocument/2006/relationships/oleObject" Target="TravelDrive:ASD3:ASD3_ETU_2013.docx!OLE_LINK1" TargetMode="External"/><Relationship Id="rId4" Type="http://schemas.openxmlformats.org/officeDocument/2006/relationships/image" Target="../media/image29.png"/><Relationship Id="rId5" Type="http://schemas.openxmlformats.org/officeDocument/2006/relationships/oleObject" Target="TravelDrive:ASD3:ASD3_ETU_2013.docx!OLE_LINK4" TargetMode="External"/><Relationship Id="rId6" Type="http://schemas.openxmlformats.org/officeDocument/2006/relationships/image" Target="../media/image30.png"/><Relationship Id="rId7" Type="http://schemas.openxmlformats.org/officeDocument/2006/relationships/oleObject" Target="TravelDrive:ASD3:ASD3_ETU_2013.docx!OLE_LINK5" TargetMode="External"/><Relationship Id="rId8" Type="http://schemas.openxmlformats.org/officeDocument/2006/relationships/image" Target="../media/image31.png"/><Relationship Id="rId9" Type="http://schemas.openxmlformats.org/officeDocument/2006/relationships/oleObject" Target="TravelDrive:ASD3:ASD3_ETU_2013.docx!OLE_LINK8" TargetMode="External"/><Relationship Id="rId10" Type="http://schemas.openxmlformats.org/officeDocument/2006/relationships/image" Target="../media/image32.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4"/>
          <p:cNvSpPr>
            <a:spLocks noGrp="1" noChangeArrowheads="1"/>
          </p:cNvSpPr>
          <p:nvPr>
            <p:ph type="ctrTitle"/>
          </p:nvPr>
        </p:nvSpPr>
        <p:spPr>
          <a:xfrm>
            <a:off x="533400" y="3787775"/>
            <a:ext cx="7772400" cy="1470025"/>
          </a:xfrm>
        </p:spPr>
        <p:txBody>
          <a:bodyPr rtlCol="0">
            <a:noAutofit/>
          </a:bodyPr>
          <a:lstStyle/>
          <a:p>
            <a:pPr eaLnBrk="1" fontAlgn="auto" hangingPunct="1">
              <a:spcAft>
                <a:spcPts val="0"/>
              </a:spcAft>
              <a:defRPr/>
            </a:pPr>
            <a:r>
              <a:rPr lang="fr-FR" sz="4800" dirty="0" smtClean="0">
                <a:solidFill>
                  <a:schemeClr val="tx1"/>
                </a:solidFill>
              </a:rPr>
              <a:t>Atelier </a:t>
            </a:r>
            <a:br>
              <a:rPr lang="fr-FR" sz="4800" dirty="0" smtClean="0">
                <a:solidFill>
                  <a:schemeClr val="tx1"/>
                </a:solidFill>
              </a:rPr>
            </a:br>
            <a:r>
              <a:rPr lang="fr-FR" sz="4800" dirty="0" smtClean="0">
                <a:solidFill>
                  <a:schemeClr val="tx1"/>
                </a:solidFill>
              </a:rPr>
              <a:t>Méthodologie de la recherche</a:t>
            </a:r>
            <a:br>
              <a:rPr lang="fr-FR" sz="4800" dirty="0" smtClean="0">
                <a:solidFill>
                  <a:schemeClr val="tx1"/>
                </a:solidFill>
              </a:rPr>
            </a:br>
            <a:r>
              <a:rPr lang="fr-FR" sz="4800" dirty="0" smtClean="0">
                <a:solidFill>
                  <a:schemeClr val="tx1"/>
                </a:solidFill>
              </a:rPr>
              <a:t/>
            </a:r>
            <a:br>
              <a:rPr lang="fr-FR" sz="4800" dirty="0" smtClean="0">
                <a:solidFill>
                  <a:schemeClr val="tx1"/>
                </a:solidFill>
              </a:rPr>
            </a:br>
            <a:r>
              <a:rPr lang="fr-FR" sz="3200" dirty="0" smtClean="0"/>
              <a:t>21 septembre 2018</a:t>
            </a:r>
            <a:endParaRPr lang="fr-FR" sz="4800" dirty="0">
              <a:solidFill>
                <a:schemeClr val="tx1"/>
              </a:solidFill>
            </a:endParaRPr>
          </a:p>
        </p:txBody>
      </p:sp>
      <p:pic>
        <p:nvPicPr>
          <p:cNvPr id="17413" name="logo FLDL DSL 300x358.bmp" descr="/Users/CarolineBogliotti/Documents/Enseignement/master FLDL/promo master/logo FLDL DSL/logo FLDL DSL 300x358.bmp"/>
          <p:cNvPicPr>
            <a:picLocks noChangeAspect="1"/>
          </p:cNvPicPr>
          <p:nvPr/>
        </p:nvPicPr>
        <p:blipFill>
          <a:blip r:embed="rId3"/>
          <a:srcRect/>
          <a:stretch>
            <a:fillRect/>
          </a:stretch>
        </p:blipFill>
        <p:spPr bwMode="auto">
          <a:xfrm>
            <a:off x="7020272" y="255376"/>
            <a:ext cx="1828800" cy="21828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 name="logo-paris-nanterre-couleur-cmjn.jpg" descr="/Users/carolinebogliotti/Dropbox/NEW LOGO PARIS NANTERRE/logo-paris-nanterre-couleur-cmjn.jpg"/>
          <p:cNvPicPr>
            <a:picLocks noChangeAspect="1"/>
          </p:cNvPicPr>
          <p:nvPr/>
        </p:nvPicPr>
        <p:blipFill>
          <a:blip r:embed="rId4" r:link="rId5">
            <a:extLst>
              <a:ext uri="{28A0092B-C50C-407E-A947-70E740481C1C}">
                <a14:useLocalDpi xmlns:a14="http://schemas.microsoft.com/office/drawing/2010/main" val="0"/>
              </a:ext>
            </a:extLst>
          </a:blip>
          <a:stretch>
            <a:fillRect/>
          </a:stretch>
        </p:blipFill>
        <p:spPr>
          <a:xfrm>
            <a:off x="-1" y="620688"/>
            <a:ext cx="6739107" cy="144016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200" b="1" dirty="0">
                <a:latin typeface="Optima" charset="0"/>
                <a:ea typeface="Optima" charset="0"/>
                <a:cs typeface="Optima" charset="0"/>
              </a:rPr>
              <a:t>Mémoire de recherche et rapport de stage 9</a:t>
            </a:r>
            <a:r>
              <a:rPr lang="fr-FR" sz="3200" b="1" dirty="0" smtClean="0">
                <a:latin typeface="Optima" charset="0"/>
                <a:ea typeface="Optima" charset="0"/>
                <a:cs typeface="Optima" charset="0"/>
              </a:rPr>
              <a:t>:</a:t>
            </a:r>
            <a:r>
              <a:rPr lang="fr-FR" sz="3200" b="1" dirty="0">
                <a:latin typeface="Optima" charset="0"/>
                <a:ea typeface="Optima" charset="0"/>
                <a:cs typeface="Optima" charset="0"/>
              </a:rPr>
              <a:t/>
            </a:r>
            <a:br>
              <a:rPr lang="fr-FR" sz="3200" b="1" dirty="0">
                <a:latin typeface="Optima" charset="0"/>
                <a:ea typeface="Optima" charset="0"/>
                <a:cs typeface="Optima" charset="0"/>
              </a:rPr>
            </a:br>
            <a:r>
              <a:rPr lang="fr-FR" sz="3200" b="1" dirty="0">
                <a:solidFill>
                  <a:srgbClr val="FF0000"/>
                </a:solidFill>
                <a:latin typeface="Optima" charset="0"/>
                <a:ea typeface="Optima" charset="0"/>
                <a:cs typeface="Optima" charset="0"/>
              </a:rPr>
              <a:t>Spécialisation </a:t>
            </a:r>
            <a:r>
              <a:rPr lang="fr-FR" sz="3200" b="1" dirty="0" err="1" smtClean="0">
                <a:solidFill>
                  <a:srgbClr val="FF0000"/>
                </a:solidFill>
                <a:latin typeface="Optima" charset="0"/>
                <a:ea typeface="Optima" charset="0"/>
                <a:cs typeface="Optima" charset="0"/>
              </a:rPr>
              <a:t>Ecrifore</a:t>
            </a:r>
            <a:r>
              <a:rPr lang="fr-FR" sz="3200" b="1" dirty="0" smtClean="0">
                <a:solidFill>
                  <a:srgbClr val="FF0000"/>
                </a:solidFill>
                <a:latin typeface="Optima" charset="0"/>
                <a:ea typeface="Optima" charset="0"/>
                <a:cs typeface="Optima" charset="0"/>
              </a:rPr>
              <a:t> </a:t>
            </a:r>
            <a:endParaRPr lang="fr-FR" sz="3200" dirty="0"/>
          </a:p>
        </p:txBody>
      </p:sp>
      <p:sp>
        <p:nvSpPr>
          <p:cNvPr id="3" name="Espace réservé du contenu 2"/>
          <p:cNvSpPr>
            <a:spLocks noGrp="1"/>
          </p:cNvSpPr>
          <p:nvPr>
            <p:ph idx="1"/>
          </p:nvPr>
        </p:nvSpPr>
        <p:spPr/>
        <p:txBody>
          <a:bodyPr>
            <a:normAutofit lnSpcReduction="10000"/>
          </a:bodyPr>
          <a:lstStyle/>
          <a:p>
            <a:pPr marL="1314450" lvl="2" indent="-514350"/>
            <a:endParaRPr lang="fr-FR" sz="2800" dirty="0" smtClean="0">
              <a:latin typeface="Optima" charset="0"/>
              <a:ea typeface="Optima" charset="0"/>
              <a:cs typeface="Optima" charset="0"/>
            </a:endParaRPr>
          </a:p>
          <a:p>
            <a:pPr marL="1314450" lvl="2" indent="-514350"/>
            <a:r>
              <a:rPr lang="fr-FR" sz="2800" dirty="0">
                <a:latin typeface="Optima" charset="0"/>
                <a:ea typeface="Optima" charset="0"/>
                <a:cs typeface="Optima" charset="0"/>
              </a:rPr>
              <a:t>Présentation du stage en </a:t>
            </a:r>
            <a:r>
              <a:rPr lang="fr-FR" sz="2800" b="1" dirty="0">
                <a:latin typeface="Optima" charset="0"/>
                <a:ea typeface="Optima" charset="0"/>
                <a:cs typeface="Optima" charset="0"/>
              </a:rPr>
              <a:t>10 minutes </a:t>
            </a:r>
            <a:r>
              <a:rPr lang="fr-FR" sz="2800" b="1" dirty="0" smtClean="0">
                <a:latin typeface="Optima" charset="0"/>
                <a:ea typeface="Optima" charset="0"/>
                <a:cs typeface="Optima" charset="0"/>
              </a:rPr>
              <a:t>maximum</a:t>
            </a:r>
            <a:r>
              <a:rPr lang="fr-FR" sz="2800" dirty="0" smtClean="0">
                <a:latin typeface="Optima" charset="0"/>
                <a:ea typeface="Optima" charset="0"/>
                <a:cs typeface="Optima" charset="0"/>
              </a:rPr>
              <a:t> : motivations, acquis, difficultés</a:t>
            </a:r>
            <a:endParaRPr lang="fr-FR" sz="2800" dirty="0">
              <a:latin typeface="Optima" charset="0"/>
              <a:ea typeface="Optima" charset="0"/>
              <a:cs typeface="Optima" charset="0"/>
            </a:endParaRPr>
          </a:p>
          <a:p>
            <a:pPr marL="1314450" lvl="2" indent="-514350"/>
            <a:r>
              <a:rPr lang="fr-FR" sz="2800" dirty="0" smtClean="0">
                <a:latin typeface="Optima" charset="0"/>
                <a:ea typeface="Optima" charset="0"/>
                <a:cs typeface="Optima" charset="0"/>
              </a:rPr>
              <a:t>Soutenance </a:t>
            </a:r>
            <a:r>
              <a:rPr lang="fr-FR" sz="2800" smtClean="0">
                <a:latin typeface="Optima" charset="0"/>
                <a:ea typeface="Optima" charset="0"/>
                <a:cs typeface="Optima" charset="0"/>
              </a:rPr>
              <a:t>du mémoire </a:t>
            </a:r>
            <a:r>
              <a:rPr lang="fr-FR" sz="2800" dirty="0">
                <a:latin typeface="Optima" charset="0"/>
                <a:ea typeface="Optima" charset="0"/>
                <a:cs typeface="Optima" charset="0"/>
              </a:rPr>
              <a:t>: présentation orale par l’étudiant en </a:t>
            </a:r>
            <a:r>
              <a:rPr lang="fr-FR" sz="2800" b="1" dirty="0" smtClean="0">
                <a:latin typeface="Optima" charset="0"/>
                <a:ea typeface="Optima" charset="0"/>
                <a:cs typeface="Optima" charset="0"/>
              </a:rPr>
              <a:t>10 </a:t>
            </a:r>
            <a:r>
              <a:rPr lang="fr-FR" sz="2800" b="1" dirty="0">
                <a:latin typeface="Optima" charset="0"/>
                <a:ea typeface="Optima" charset="0"/>
                <a:cs typeface="Optima" charset="0"/>
              </a:rPr>
              <a:t>minutes maximum </a:t>
            </a:r>
            <a:r>
              <a:rPr lang="fr-FR" sz="2800" dirty="0">
                <a:latin typeface="Optima" charset="0"/>
                <a:ea typeface="Optima" charset="0"/>
                <a:cs typeface="Optima" charset="0"/>
              </a:rPr>
              <a:t>du travail de recherche (avec diaporama de préférence</a:t>
            </a:r>
            <a:r>
              <a:rPr lang="fr-FR" sz="2800" dirty="0" smtClean="0">
                <a:latin typeface="Optima" charset="0"/>
                <a:ea typeface="Optima" charset="0"/>
                <a:cs typeface="Optima" charset="0"/>
              </a:rPr>
              <a:t>): problématique, objectifs, méthode, résultats, difficultés, apports.</a:t>
            </a:r>
          </a:p>
          <a:p>
            <a:pPr marL="1314450" lvl="2" indent="-514350"/>
            <a:r>
              <a:rPr lang="fr-FR" sz="2800" dirty="0" smtClean="0">
                <a:latin typeface="Optima" charset="0"/>
                <a:ea typeface="Optima" charset="0"/>
                <a:cs typeface="Optima" charset="0"/>
              </a:rPr>
              <a:t>suivie </a:t>
            </a:r>
            <a:r>
              <a:rPr lang="fr-FR" sz="2800" dirty="0">
                <a:latin typeface="Optima" charset="0"/>
                <a:ea typeface="Optima" charset="0"/>
                <a:cs typeface="Optima" charset="0"/>
              </a:rPr>
              <a:t>d’une série de questions par le jury. </a:t>
            </a:r>
          </a:p>
          <a:p>
            <a:pPr marL="800100" lvl="2" indent="0">
              <a:buNone/>
            </a:pPr>
            <a:endParaRPr lang="fr-FR" sz="2800" dirty="0">
              <a:latin typeface="Optima" charset="0"/>
              <a:ea typeface="Optima" charset="0"/>
              <a:cs typeface="Optima" charset="0"/>
            </a:endParaRPr>
          </a:p>
        </p:txBody>
      </p:sp>
      <p:sp>
        <p:nvSpPr>
          <p:cNvPr id="4" name="Espace réservé du numéro de diapositive 3"/>
          <p:cNvSpPr>
            <a:spLocks noGrp="1"/>
          </p:cNvSpPr>
          <p:nvPr>
            <p:ph type="sldNum" sz="quarter" idx="12"/>
          </p:nvPr>
        </p:nvSpPr>
        <p:spPr/>
        <p:txBody>
          <a:bodyPr/>
          <a:lstStyle/>
          <a:p>
            <a:fld id="{7FBF444E-46A9-4C40-8365-384D768E0282}" type="slidenum">
              <a:rPr lang="fr-FR" smtClean="0"/>
              <a:pPr/>
              <a:t>10</a:t>
            </a:fld>
            <a:endParaRPr lang="fr-FR"/>
          </a:p>
        </p:txBody>
      </p:sp>
    </p:spTree>
    <p:extLst>
      <p:ext uri="{BB962C8B-B14F-4D97-AF65-F5344CB8AC3E}">
        <p14:creationId xmlns:p14="http://schemas.microsoft.com/office/powerpoint/2010/main" val="15763393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normAutofit fontScale="90000"/>
          </a:bodyPr>
          <a:lstStyle/>
          <a:p>
            <a:r>
              <a:rPr lang="fr-FR" sz="3600" b="1" dirty="0">
                <a:latin typeface="Optima" charset="0"/>
                <a:ea typeface="Optima" charset="0"/>
                <a:cs typeface="Optima" charset="0"/>
              </a:rPr>
              <a:t>Mémoire de recherche &amp;</a:t>
            </a:r>
            <a:r>
              <a:rPr lang="fr-FR" sz="3600" b="1" dirty="0" smtClean="0">
                <a:latin typeface="Optima" charset="0"/>
                <a:ea typeface="Optima" charset="0"/>
                <a:cs typeface="Optima" charset="0"/>
              </a:rPr>
              <a:t> </a:t>
            </a:r>
            <a:r>
              <a:rPr lang="fr-FR" sz="3600" b="1" dirty="0">
                <a:latin typeface="Optima" charset="0"/>
                <a:ea typeface="Optima" charset="0"/>
                <a:cs typeface="Optima" charset="0"/>
              </a:rPr>
              <a:t>rapport de </a:t>
            </a:r>
            <a:r>
              <a:rPr lang="fr-FR" sz="3600" b="1" dirty="0" smtClean="0">
                <a:latin typeface="Optima" charset="0"/>
                <a:ea typeface="Optima" charset="0"/>
                <a:cs typeface="Optima" charset="0"/>
              </a:rPr>
              <a:t>stage10:</a:t>
            </a:r>
            <a:r>
              <a:rPr lang="fr-FR" sz="3600" b="1" dirty="0">
                <a:latin typeface="Optima" charset="0"/>
                <a:ea typeface="Optima" charset="0"/>
                <a:cs typeface="Optima" charset="0"/>
              </a:rPr>
              <a:t/>
            </a:r>
            <a:br>
              <a:rPr lang="fr-FR" sz="3600" b="1" dirty="0">
                <a:latin typeface="Optima" charset="0"/>
                <a:ea typeface="Optima" charset="0"/>
                <a:cs typeface="Optima" charset="0"/>
              </a:rPr>
            </a:br>
            <a:r>
              <a:rPr lang="fr-FR" sz="3600" b="1" dirty="0">
                <a:solidFill>
                  <a:srgbClr val="FF0000"/>
                </a:solidFill>
                <a:latin typeface="Optima" charset="0"/>
                <a:ea typeface="Optima" charset="0"/>
                <a:cs typeface="Optima" charset="0"/>
              </a:rPr>
              <a:t>Spécialisation </a:t>
            </a:r>
            <a:r>
              <a:rPr lang="fr-FR" sz="3600" b="1" dirty="0" err="1" smtClean="0">
                <a:solidFill>
                  <a:srgbClr val="FF0000"/>
                </a:solidFill>
                <a:latin typeface="Optima" charset="0"/>
                <a:ea typeface="Optima" charset="0"/>
                <a:cs typeface="Optima" charset="0"/>
              </a:rPr>
              <a:t>Ecrifore</a:t>
            </a:r>
            <a:r>
              <a:rPr lang="fr-FR" b="1" dirty="0" smtClean="0">
                <a:solidFill>
                  <a:srgbClr val="FF0000"/>
                </a:solidFill>
                <a:latin typeface="Optima" charset="0"/>
                <a:ea typeface="Optima" charset="0"/>
                <a:cs typeface="Optima" charset="0"/>
              </a:rPr>
              <a:t> </a:t>
            </a:r>
            <a:endParaRPr lang="fr-FR" dirty="0"/>
          </a:p>
        </p:txBody>
      </p:sp>
      <p:sp>
        <p:nvSpPr>
          <p:cNvPr id="3" name="Espace réservé du contenu 2"/>
          <p:cNvSpPr>
            <a:spLocks noGrp="1"/>
          </p:cNvSpPr>
          <p:nvPr>
            <p:ph idx="1"/>
          </p:nvPr>
        </p:nvSpPr>
        <p:spPr/>
        <p:txBody>
          <a:bodyPr>
            <a:normAutofit/>
          </a:bodyPr>
          <a:lstStyle/>
          <a:p>
            <a:pPr marL="0" indent="0">
              <a:buNone/>
            </a:pPr>
            <a:r>
              <a:rPr lang="fr-FR" sz="3900" b="1" dirty="0">
                <a:latin typeface="Optima" charset="0"/>
                <a:ea typeface="Optima" charset="0"/>
                <a:cs typeface="Optima" charset="0"/>
              </a:rPr>
              <a:t>Validation finale : </a:t>
            </a:r>
          </a:p>
          <a:p>
            <a:pPr marL="0" indent="0">
              <a:buNone/>
            </a:pPr>
            <a:endParaRPr lang="fr-FR" sz="1700" dirty="0">
              <a:latin typeface="Optima" charset="0"/>
              <a:ea typeface="Optima" charset="0"/>
              <a:cs typeface="Optima" charset="0"/>
            </a:endParaRPr>
          </a:p>
          <a:p>
            <a:pPr lvl="0"/>
            <a:r>
              <a:rPr lang="fr-FR" dirty="0">
                <a:latin typeface="Optima" charset="0"/>
                <a:ea typeface="Optima" charset="0"/>
                <a:cs typeface="Optima" charset="0"/>
              </a:rPr>
              <a:t>Note de mémoire </a:t>
            </a:r>
            <a:r>
              <a:rPr lang="fr-FR" dirty="0" smtClean="0">
                <a:latin typeface="Optima" charset="0"/>
                <a:ea typeface="Optima" charset="0"/>
                <a:cs typeface="Optima" charset="0"/>
              </a:rPr>
              <a:t>(intégrant la soutenance) :  9 </a:t>
            </a:r>
            <a:r>
              <a:rPr lang="fr-FR" dirty="0" err="1" smtClean="0">
                <a:latin typeface="Optima" charset="0"/>
                <a:ea typeface="Optima" charset="0"/>
                <a:cs typeface="Optima" charset="0"/>
              </a:rPr>
              <a:t>ects</a:t>
            </a:r>
            <a:r>
              <a:rPr lang="fr-FR" dirty="0" smtClean="0">
                <a:latin typeface="Optima" charset="0"/>
                <a:ea typeface="Optima" charset="0"/>
                <a:cs typeface="Optima" charset="0"/>
              </a:rPr>
              <a:t> au S2</a:t>
            </a:r>
            <a:endParaRPr lang="fr-FR" dirty="0">
              <a:latin typeface="Optima" charset="0"/>
              <a:ea typeface="Optima" charset="0"/>
              <a:cs typeface="Optima" charset="0"/>
            </a:endParaRPr>
          </a:p>
          <a:p>
            <a:pPr marL="0" indent="0">
              <a:buNone/>
            </a:pPr>
            <a:r>
              <a:rPr lang="fr-FR" dirty="0">
                <a:latin typeface="Optima" charset="0"/>
                <a:ea typeface="Optima" charset="0"/>
                <a:cs typeface="Optima" charset="0"/>
              </a:rPr>
              <a:t> </a:t>
            </a:r>
          </a:p>
          <a:p>
            <a:pPr lvl="0"/>
            <a:r>
              <a:rPr lang="fr-FR" dirty="0">
                <a:latin typeface="Optima" charset="0"/>
                <a:ea typeface="Optima" charset="0"/>
                <a:cs typeface="Optima" charset="0"/>
              </a:rPr>
              <a:t>Note du </a:t>
            </a:r>
            <a:r>
              <a:rPr lang="fr-FR" dirty="0" smtClean="0">
                <a:latin typeface="Optima" charset="0"/>
                <a:ea typeface="Optima" charset="0"/>
                <a:cs typeface="Optima" charset="0"/>
              </a:rPr>
              <a:t>stage : </a:t>
            </a:r>
            <a:r>
              <a:rPr lang="fr-FR" dirty="0">
                <a:latin typeface="Optima" charset="0"/>
                <a:ea typeface="Optima" charset="0"/>
                <a:cs typeface="Optima" charset="0"/>
              </a:rPr>
              <a:t>9</a:t>
            </a:r>
            <a:r>
              <a:rPr lang="fr-FR" dirty="0" smtClean="0">
                <a:latin typeface="Optima" charset="0"/>
                <a:ea typeface="Optima" charset="0"/>
                <a:cs typeface="Optima" charset="0"/>
              </a:rPr>
              <a:t> </a:t>
            </a:r>
            <a:r>
              <a:rPr lang="fr-FR" dirty="0" err="1" smtClean="0">
                <a:latin typeface="Optima" charset="0"/>
                <a:ea typeface="Optima" charset="0"/>
                <a:cs typeface="Optima" charset="0"/>
              </a:rPr>
              <a:t>ects</a:t>
            </a:r>
            <a:r>
              <a:rPr lang="fr-FR" dirty="0" smtClean="0">
                <a:latin typeface="Optima" charset="0"/>
                <a:ea typeface="Optima" charset="0"/>
                <a:cs typeface="Optima" charset="0"/>
              </a:rPr>
              <a:t> au S1+ 3 </a:t>
            </a:r>
            <a:r>
              <a:rPr lang="fr-FR" dirty="0" err="1" smtClean="0">
                <a:latin typeface="Optima" charset="0"/>
                <a:ea typeface="Optima" charset="0"/>
                <a:cs typeface="Optima" charset="0"/>
              </a:rPr>
              <a:t>ects</a:t>
            </a:r>
            <a:r>
              <a:rPr lang="fr-FR" dirty="0" smtClean="0">
                <a:latin typeface="Optima" charset="0"/>
                <a:ea typeface="Optima" charset="0"/>
                <a:cs typeface="Optima" charset="0"/>
              </a:rPr>
              <a:t> au S2</a:t>
            </a:r>
            <a:endParaRPr lang="fr-FR" dirty="0">
              <a:latin typeface="Optima" charset="0"/>
              <a:ea typeface="Optima" charset="0"/>
              <a:cs typeface="Optima"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fr-FR" dirty="0">
              <a:latin typeface="Optima" charset="0"/>
              <a:ea typeface="Optima" charset="0"/>
              <a:cs typeface="Optima" charset="0"/>
            </a:endParaRPr>
          </a:p>
        </p:txBody>
      </p:sp>
      <p:sp>
        <p:nvSpPr>
          <p:cNvPr id="6" name="Espace réservé du numéro de diapositive 5"/>
          <p:cNvSpPr>
            <a:spLocks noGrp="1"/>
          </p:cNvSpPr>
          <p:nvPr>
            <p:ph type="sldNum" sz="quarter" idx="12"/>
          </p:nvPr>
        </p:nvSpPr>
        <p:spPr/>
        <p:txBody>
          <a:bodyPr/>
          <a:lstStyle/>
          <a:p>
            <a:fld id="{7FBF444E-46A9-4C40-8365-384D768E0282}" type="slidenum">
              <a:rPr lang="fr-FR" smtClean="0"/>
              <a:pPr/>
              <a:t>11</a:t>
            </a:fld>
            <a:endParaRPr lang="fr-FR"/>
          </a:p>
        </p:txBody>
      </p:sp>
      <p:pic>
        <p:nvPicPr>
          <p:cNvPr id="4" name="logo FLDL DSL 300x358.bmp" descr="/Users/CarolineBogliotti/Documents/Enseignement/master FLDL/promo master/logo FLDL DSL/logo FLDL DSL 300x358.bmp"/>
          <p:cNvPicPr>
            <a:picLocks noChangeAspect="1"/>
          </p:cNvPicPr>
          <p:nvPr/>
        </p:nvPicPr>
        <p:blipFill>
          <a:blip r:embed="rId2"/>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97418738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latin typeface="Optima" charset="0"/>
                <a:ea typeface="Optima" charset="0"/>
                <a:cs typeface="Optima" charset="0"/>
              </a:rPr>
              <a:t>Obtention des diplômes : </a:t>
            </a:r>
            <a:br>
              <a:rPr lang="fr-FR" b="1" dirty="0">
                <a:latin typeface="Optima" charset="0"/>
                <a:ea typeface="Optima" charset="0"/>
                <a:cs typeface="Optima" charset="0"/>
              </a:rPr>
            </a:br>
            <a:endParaRPr lang="fr-FR" dirty="0"/>
          </a:p>
        </p:txBody>
      </p:sp>
      <p:sp>
        <p:nvSpPr>
          <p:cNvPr id="3" name="Espace réservé du contenu 2"/>
          <p:cNvSpPr>
            <a:spLocks noGrp="1"/>
          </p:cNvSpPr>
          <p:nvPr>
            <p:ph idx="1"/>
          </p:nvPr>
        </p:nvSpPr>
        <p:spPr>
          <a:xfrm>
            <a:off x="457200" y="1423317"/>
            <a:ext cx="8229600" cy="4525963"/>
          </a:xfrm>
        </p:spPr>
        <p:txBody>
          <a:bodyPr>
            <a:normAutofit/>
          </a:bodyPr>
          <a:lstStyle/>
          <a:p>
            <a:endParaRPr lang="fr-FR" sz="1900" dirty="0">
              <a:latin typeface="Optima" charset="0"/>
              <a:ea typeface="Optima" charset="0"/>
              <a:cs typeface="Optima" charset="0"/>
            </a:endParaRPr>
          </a:p>
          <a:p>
            <a:pPr lvl="0"/>
            <a:r>
              <a:rPr lang="fr-FR" sz="3000" dirty="0">
                <a:latin typeface="Optima" charset="0"/>
                <a:ea typeface="Optima" charset="0"/>
                <a:cs typeface="Optima" charset="0"/>
              </a:rPr>
              <a:t>Les étudiants reçoivent leur relevé de notes par la poste après délibération du jury. </a:t>
            </a:r>
            <a:endParaRPr lang="fr-FR" sz="3000" dirty="0" smtClean="0">
              <a:latin typeface="Optima" charset="0"/>
              <a:ea typeface="Optima" charset="0"/>
              <a:cs typeface="Optima" charset="0"/>
            </a:endParaRPr>
          </a:p>
          <a:p>
            <a:pPr lvl="0"/>
            <a:endParaRPr lang="fr-FR" sz="1700" dirty="0">
              <a:latin typeface="Optima" charset="0"/>
              <a:ea typeface="Optima" charset="0"/>
              <a:cs typeface="Optima" charset="0"/>
            </a:endParaRPr>
          </a:p>
          <a:p>
            <a:pPr lvl="0"/>
            <a:r>
              <a:rPr lang="fr-FR" sz="3000" dirty="0">
                <a:latin typeface="Optima" charset="0"/>
                <a:ea typeface="Optima" charset="0"/>
                <a:cs typeface="Optima" charset="0"/>
              </a:rPr>
              <a:t>Les étudiants doivent ensuite télécharger le formulaire de demande de diplôme sur le site de l’université et le renvoyer rempli avec les documents demandés au service de la scolarité générale au bâtiment A.</a:t>
            </a:r>
          </a:p>
        </p:txBody>
      </p:sp>
      <p:pic>
        <p:nvPicPr>
          <p:cNvPr id="4" name="logo FLDL DSL 300x358.bmp" descr="/Users/CarolineBogliotti/Documents/Enseignement/master FLDL/promo master/logo FLDL DSL/logo FLDL DSL 300x358.bmp"/>
          <p:cNvPicPr>
            <a:picLocks noChangeAspect="1"/>
          </p:cNvPicPr>
          <p:nvPr/>
        </p:nvPicPr>
        <p:blipFill>
          <a:blip r:embed="rId3"/>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Espace réservé du numéro de diapositive 5"/>
          <p:cNvSpPr>
            <a:spLocks noGrp="1"/>
          </p:cNvSpPr>
          <p:nvPr>
            <p:ph type="sldNum" sz="quarter" idx="12"/>
          </p:nvPr>
        </p:nvSpPr>
        <p:spPr/>
        <p:txBody>
          <a:bodyPr/>
          <a:lstStyle/>
          <a:p>
            <a:fld id="{7FBF444E-46A9-4C40-8365-384D768E0282}" type="slidenum">
              <a:rPr lang="fr-FR" smtClean="0"/>
              <a:pPr/>
              <a:t>12</a:t>
            </a:fld>
            <a:endParaRPr lang="fr-FR"/>
          </a:p>
        </p:txBody>
      </p:sp>
    </p:spTree>
    <p:extLst>
      <p:ext uri="{BB962C8B-B14F-4D97-AF65-F5344CB8AC3E}">
        <p14:creationId xmlns:p14="http://schemas.microsoft.com/office/powerpoint/2010/main" val="200405927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Organisation du travail</a:t>
            </a:r>
            <a:endParaRPr lang="fr-FR" dirty="0"/>
          </a:p>
        </p:txBody>
      </p:sp>
      <p:sp>
        <p:nvSpPr>
          <p:cNvPr id="3" name="Espace réservé du contenu 2"/>
          <p:cNvSpPr>
            <a:spLocks noGrp="1"/>
          </p:cNvSpPr>
          <p:nvPr>
            <p:ph idx="1"/>
          </p:nvPr>
        </p:nvSpPr>
        <p:spPr/>
        <p:txBody>
          <a:bodyPr/>
          <a:lstStyle/>
          <a:p>
            <a:r>
              <a:rPr lang="fr-FR" dirty="0" smtClean="0"/>
              <a:t>Réunions régulières avec le responsable de mémoire</a:t>
            </a:r>
          </a:p>
          <a:p>
            <a:r>
              <a:rPr lang="fr-FR" dirty="0" smtClean="0"/>
              <a:t>Planification réaliste :</a:t>
            </a:r>
          </a:p>
          <a:p>
            <a:pPr lvl="1"/>
            <a:r>
              <a:rPr lang="fr-FR" dirty="0" smtClean="0"/>
              <a:t>Découverte d’une littérature de spécialité </a:t>
            </a:r>
          </a:p>
          <a:p>
            <a:pPr lvl="1"/>
            <a:r>
              <a:rPr lang="fr-FR" dirty="0" smtClean="0"/>
              <a:t>Recueil </a:t>
            </a:r>
            <a:r>
              <a:rPr lang="fr-FR" dirty="0"/>
              <a:t>de données </a:t>
            </a:r>
            <a:endParaRPr lang="fr-FR" dirty="0" smtClean="0"/>
          </a:p>
          <a:p>
            <a:pPr lvl="1"/>
            <a:r>
              <a:rPr lang="fr-FR" dirty="0" smtClean="0"/>
              <a:t>Analyses des données (statistiques, etc.)</a:t>
            </a:r>
          </a:p>
          <a:p>
            <a:pPr lvl="1"/>
            <a:r>
              <a:rPr lang="fr-FR" dirty="0" smtClean="0"/>
              <a:t>Ecriture et réécriture</a:t>
            </a:r>
          </a:p>
          <a:p>
            <a:endParaRPr lang="fr-FR" dirty="0"/>
          </a:p>
        </p:txBody>
      </p:sp>
      <p:sp>
        <p:nvSpPr>
          <p:cNvPr id="4" name="Espace réservé du numéro de diapositive 3"/>
          <p:cNvSpPr>
            <a:spLocks noGrp="1"/>
          </p:cNvSpPr>
          <p:nvPr>
            <p:ph type="sldNum" sz="quarter" idx="12"/>
          </p:nvPr>
        </p:nvSpPr>
        <p:spPr/>
        <p:txBody>
          <a:bodyPr/>
          <a:lstStyle/>
          <a:p>
            <a:fld id="{7FBF444E-46A9-4C40-8365-384D768E0282}" type="slidenum">
              <a:rPr lang="fr-FR" smtClean="0"/>
              <a:pPr/>
              <a:t>13</a:t>
            </a:fld>
            <a:endParaRPr lang="fr-FR"/>
          </a:p>
        </p:txBody>
      </p:sp>
    </p:spTree>
    <p:extLst>
      <p:ext uri="{BB962C8B-B14F-4D97-AF65-F5344CB8AC3E}">
        <p14:creationId xmlns:p14="http://schemas.microsoft.com/office/powerpoint/2010/main" val="112371650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3568" y="274638"/>
            <a:ext cx="8003232" cy="1143000"/>
          </a:xfrm>
        </p:spPr>
        <p:txBody>
          <a:bodyPr>
            <a:normAutofit/>
          </a:bodyPr>
          <a:lstStyle/>
          <a:p>
            <a:r>
              <a:rPr lang="fr-FR" sz="4000" dirty="0" smtClean="0"/>
              <a:t>Document mémoires et soutenances</a:t>
            </a:r>
            <a:endParaRPr lang="fr-FR" sz="4000" dirty="0"/>
          </a:p>
        </p:txBody>
      </p:sp>
      <p:sp>
        <p:nvSpPr>
          <p:cNvPr id="6" name="Sous-titre 5"/>
          <p:cNvSpPr>
            <a:spLocks noGrp="1"/>
          </p:cNvSpPr>
          <p:nvPr>
            <p:ph idx="1"/>
          </p:nvPr>
        </p:nvSpPr>
        <p:spPr/>
        <p:txBody>
          <a:bodyPr>
            <a:normAutofit/>
          </a:bodyPr>
          <a:lstStyle/>
          <a:p>
            <a:pPr algn="l">
              <a:buNone/>
            </a:pPr>
            <a:r>
              <a:rPr lang="fr-FR" sz="2400" dirty="0" smtClean="0"/>
              <a:t>Voir page du master </a:t>
            </a:r>
          </a:p>
          <a:p>
            <a:pPr>
              <a:buNone/>
            </a:pPr>
            <a:r>
              <a:rPr lang="fr-FR" sz="2400" dirty="0">
                <a:hlinkClick r:id="rId2"/>
              </a:rPr>
              <a:t>https://master-fldl.parisnanterre.fr/support-pedagogiques</a:t>
            </a:r>
            <a:r>
              <a:rPr lang="fr-FR" sz="2400" dirty="0" smtClean="0">
                <a:hlinkClick r:id="rId2"/>
              </a:rPr>
              <a:t>/</a:t>
            </a:r>
            <a:endParaRPr lang="fr-FR" sz="2400" dirty="0" smtClean="0"/>
          </a:p>
          <a:p>
            <a:pPr>
              <a:buNone/>
            </a:pPr>
            <a:endParaRPr lang="fr-FR" sz="2400" dirty="0" smtClean="0"/>
          </a:p>
          <a:p>
            <a:pPr>
              <a:buNone/>
            </a:pPr>
            <a:r>
              <a:rPr lang="fr-FR" sz="2400" dirty="0" smtClean="0"/>
              <a:t>Diapason &amp; </a:t>
            </a:r>
            <a:r>
              <a:rPr lang="fr-FR" sz="2400" dirty="0" err="1" smtClean="0"/>
              <a:t>Ecrifore</a:t>
            </a:r>
            <a:endParaRPr lang="fr-FR" sz="2400" dirty="0" smtClean="0"/>
          </a:p>
          <a:p>
            <a:pPr>
              <a:buNone/>
            </a:pPr>
            <a:endParaRPr lang="fr-FR" sz="2400" dirty="0"/>
          </a:p>
          <a:p>
            <a:pPr>
              <a:buNone/>
            </a:pPr>
            <a:endParaRPr lang="fr-FR" sz="2400" dirty="0"/>
          </a:p>
        </p:txBody>
      </p:sp>
      <p:pic>
        <p:nvPicPr>
          <p:cNvPr id="4" name="logo FLDL DSL 300x358.bmp" descr="/Users/CarolineBogliotti/Documents/Enseignement/master FLDL/promo master/logo FLDL DSL/logo FLDL DSL 300x358.bmp"/>
          <p:cNvPicPr>
            <a:picLocks noChangeAspect="1"/>
          </p:cNvPicPr>
          <p:nvPr/>
        </p:nvPicPr>
        <p:blipFill>
          <a:blip r:embed="rId3"/>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Espace réservé du numéro de diapositive 4"/>
          <p:cNvSpPr>
            <a:spLocks noGrp="1"/>
          </p:cNvSpPr>
          <p:nvPr>
            <p:ph type="sldNum" sz="quarter" idx="12"/>
          </p:nvPr>
        </p:nvSpPr>
        <p:spPr/>
        <p:txBody>
          <a:bodyPr/>
          <a:lstStyle/>
          <a:p>
            <a:fld id="{7FBF444E-46A9-4C40-8365-384D768E0282}" type="slidenum">
              <a:rPr lang="fr-FR" smtClean="0"/>
              <a:pPr/>
              <a:t>14</a:t>
            </a:fld>
            <a:endParaRPr lang="fr-FR"/>
          </a:p>
        </p:txBody>
      </p:sp>
    </p:spTree>
    <p:extLst>
      <p:ext uri="{BB962C8B-B14F-4D97-AF65-F5344CB8AC3E}">
        <p14:creationId xmlns:p14="http://schemas.microsoft.com/office/powerpoint/2010/main" val="98563115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0"/>
            <a:ext cx="7772400" cy="1470025"/>
          </a:xfrm>
        </p:spPr>
        <p:txBody>
          <a:bodyPr>
            <a:normAutofit fontScale="90000"/>
          </a:bodyPr>
          <a:lstStyle/>
          <a:p>
            <a:r>
              <a:rPr lang="fr-FR" dirty="0" smtClean="0"/>
              <a:t/>
            </a:r>
            <a:br>
              <a:rPr lang="fr-FR" dirty="0" smtClean="0"/>
            </a:br>
            <a:r>
              <a:rPr lang="fr-FR" dirty="0" smtClean="0"/>
              <a:t>Les sources </a:t>
            </a:r>
            <a:br>
              <a:rPr lang="fr-FR" dirty="0" smtClean="0"/>
            </a:br>
            <a:r>
              <a:rPr lang="fr-FR" dirty="0" smtClean="0"/>
              <a:t/>
            </a:r>
            <a:br>
              <a:rPr lang="fr-FR" dirty="0" smtClean="0"/>
            </a:br>
            <a:endParaRPr lang="fr-FR" sz="4000" dirty="0"/>
          </a:p>
        </p:txBody>
      </p:sp>
      <p:sp>
        <p:nvSpPr>
          <p:cNvPr id="6" name="Sous-titre 5"/>
          <p:cNvSpPr>
            <a:spLocks noGrp="1"/>
          </p:cNvSpPr>
          <p:nvPr>
            <p:ph type="subTitle" idx="1"/>
          </p:nvPr>
        </p:nvSpPr>
        <p:spPr>
          <a:xfrm>
            <a:off x="1371600" y="1981200"/>
            <a:ext cx="6934200" cy="1752600"/>
          </a:xfrm>
        </p:spPr>
        <p:txBody>
          <a:bodyPr/>
          <a:lstStyle/>
          <a:p>
            <a:pPr algn="l"/>
            <a:r>
              <a:rPr lang="fr-FR" dirty="0" smtClean="0"/>
              <a:t>1. Où trouver des sources de qualité </a:t>
            </a:r>
            <a:r>
              <a:rPr lang="fr-FR" sz="3600" dirty="0" smtClean="0"/>
              <a:t>?</a:t>
            </a:r>
            <a:br>
              <a:rPr lang="fr-FR" sz="3600" dirty="0" smtClean="0"/>
            </a:br>
            <a:r>
              <a:rPr lang="fr-FR" dirty="0" smtClean="0"/>
              <a:t>2. Gérer ses sources</a:t>
            </a:r>
            <a:endParaRPr lang="fr-FR" dirty="0"/>
          </a:p>
        </p:txBody>
      </p:sp>
      <p:pic>
        <p:nvPicPr>
          <p:cNvPr id="4" name="logo FLDL DSL 300x358.bmp" descr="/Users/CarolineBogliotti/Documents/Enseignement/master FLDL/promo master/logo FLDL DSL/logo FLDL DSL 300x358.bmp"/>
          <p:cNvPicPr>
            <a:picLocks noChangeAspect="1"/>
          </p:cNvPicPr>
          <p:nvPr/>
        </p:nvPicPr>
        <p:blipFill>
          <a:blip r:embed="rId2"/>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Espace réservé du numéro de diapositive 4"/>
          <p:cNvSpPr>
            <a:spLocks noGrp="1"/>
          </p:cNvSpPr>
          <p:nvPr>
            <p:ph type="sldNum" sz="quarter" idx="12"/>
          </p:nvPr>
        </p:nvSpPr>
        <p:spPr>
          <a:xfrm>
            <a:off x="6553200" y="6356350"/>
            <a:ext cx="2133600" cy="365125"/>
          </a:xfrm>
        </p:spPr>
        <p:txBody>
          <a:bodyPr/>
          <a:lstStyle/>
          <a:p>
            <a:r>
              <a:rPr lang="fr-FR" dirty="0" smtClean="0"/>
              <a:t>3</a:t>
            </a:r>
            <a:endParaRPr lang="fr-FR" dirty="0"/>
          </a:p>
        </p:txBody>
      </p:sp>
    </p:spTree>
    <p:extLst>
      <p:ext uri="{BB962C8B-B14F-4D97-AF65-F5344CB8AC3E}">
        <p14:creationId xmlns:p14="http://schemas.microsoft.com/office/powerpoint/2010/main" val="331643603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FR" dirty="0" smtClean="0"/>
              <a:t>Les sources</a:t>
            </a:r>
            <a:endParaRPr lang="fr-FR" dirty="0"/>
          </a:p>
        </p:txBody>
      </p:sp>
      <p:sp>
        <p:nvSpPr>
          <p:cNvPr id="7" name="Espace réservé du texte 6"/>
          <p:cNvSpPr>
            <a:spLocks noGrp="1"/>
          </p:cNvSpPr>
          <p:nvPr>
            <p:ph type="body" sz="half" idx="2"/>
          </p:nvPr>
        </p:nvSpPr>
        <p:spPr>
          <a:xfrm>
            <a:off x="76200" y="1435100"/>
            <a:ext cx="3847728" cy="4691063"/>
          </a:xfrm>
        </p:spPr>
        <p:txBody>
          <a:bodyPr/>
          <a:lstStyle/>
          <a:p>
            <a:r>
              <a:rPr lang="fr-FR" dirty="0" smtClean="0"/>
              <a:t>Ressources de la bibliothèque de l’UPN</a:t>
            </a:r>
          </a:p>
          <a:p>
            <a:endParaRPr lang="fr-FR" dirty="0" smtClean="0"/>
          </a:p>
          <a:p>
            <a:r>
              <a:rPr lang="fr-FR" dirty="0" smtClean="0"/>
              <a:t>(site de l’université puis onglet Bibliothèque)</a:t>
            </a:r>
          </a:p>
          <a:p>
            <a:endParaRPr lang="fr-FR" dirty="0" smtClean="0"/>
          </a:p>
          <a:p>
            <a:endParaRPr lang="fr-FR" dirty="0" smtClean="0"/>
          </a:p>
          <a:p>
            <a:r>
              <a:rPr lang="fr-FR" dirty="0" smtClean="0">
                <a:hlinkClick r:id="rId3"/>
              </a:rPr>
              <a:t>http://primo-prod.u-paris10.fr/primo_library/libweb/action/search.do?dscnt=1&amp;dstmp=1391415799175&amp;vid=UPON</a:t>
            </a:r>
            <a:endParaRPr lang="fr-FR" dirty="0" smtClean="0"/>
          </a:p>
          <a:p>
            <a:endParaRPr lang="fr-FR" dirty="0" smtClean="0"/>
          </a:p>
          <a:p>
            <a:endParaRPr lang="fr-FR" dirty="0"/>
          </a:p>
        </p:txBody>
      </p:sp>
      <p:pic>
        <p:nvPicPr>
          <p:cNvPr id="19460" name="logo FLDL DSL 300x358.bmp" descr="/Users/CarolineBogliotti/Documents/Enseignement/master FLDL/promo master/logo FLDL DSL/logo FLDL DSL 300x358.bmp"/>
          <p:cNvPicPr>
            <a:picLocks noChangeAspect="1"/>
          </p:cNvPicPr>
          <p:nvPr/>
        </p:nvPicPr>
        <p:blipFill>
          <a:blip r:embed="rId4"/>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BUDR.tiff" descr="/Users/CarolineBogliotti/Desktop/BUDR.tiff"/>
          <p:cNvPicPr>
            <a:picLocks noGrp="1" noChangeAspect="1"/>
          </p:cNvPicPr>
          <p:nvPr>
            <p:ph idx="1"/>
          </p:nvPr>
        </p:nvPicPr>
        <p:blipFill>
          <a:blip r:embed="rId5" r:link="rId6"/>
          <a:stretch>
            <a:fillRect/>
          </a:stretch>
        </p:blipFill>
        <p:spPr>
          <a:xfrm>
            <a:off x="3834472" y="152400"/>
            <a:ext cx="5346040" cy="4267200"/>
          </a:xfrm>
          <a:prstGeom prst="rect">
            <a:avLst/>
          </a:prstGeom>
          <a:ln>
            <a:noFill/>
          </a:ln>
          <a:effectLst>
            <a:outerShdw blurRad="292100" dist="139700" dir="2700000" algn="tl" rotWithShape="0">
              <a:srgbClr val="333333">
                <a:alpha val="65000"/>
              </a:srgbClr>
            </a:outerShdw>
          </a:effectLst>
        </p:spPr>
      </p:pic>
      <p:pic>
        <p:nvPicPr>
          <p:cNvPr id="12" name="Budr1.tiff" descr="/Users/CarolineBogliotti/Desktop/Budr1.tiff"/>
          <p:cNvPicPr>
            <a:picLocks noChangeAspect="1"/>
          </p:cNvPicPr>
          <p:nvPr/>
        </p:nvPicPr>
        <p:blipFill>
          <a:blip r:embed="rId7" r:link="rId8"/>
          <a:stretch>
            <a:fillRect/>
          </a:stretch>
        </p:blipFill>
        <p:spPr>
          <a:xfrm>
            <a:off x="4449762" y="2971800"/>
            <a:ext cx="4448325" cy="3550645"/>
          </a:xfrm>
          <a:prstGeom prst="rect">
            <a:avLst/>
          </a:prstGeom>
          <a:ln>
            <a:noFill/>
          </a:ln>
          <a:effectLst>
            <a:outerShdw blurRad="292100" dist="139700" dir="2700000" algn="tl" rotWithShape="0">
              <a:srgbClr val="333333">
                <a:alpha val="65000"/>
              </a:srgbClr>
            </a:outerShdw>
          </a:effectLst>
        </p:spPr>
      </p:pic>
      <p:sp>
        <p:nvSpPr>
          <p:cNvPr id="3" name="Espace réservé du numéro de diapositive 2"/>
          <p:cNvSpPr>
            <a:spLocks noGrp="1"/>
          </p:cNvSpPr>
          <p:nvPr>
            <p:ph type="sldNum" sz="quarter" idx="12"/>
          </p:nvPr>
        </p:nvSpPr>
        <p:spPr>
          <a:xfrm>
            <a:off x="6553200" y="6453336"/>
            <a:ext cx="2133600" cy="365125"/>
          </a:xfrm>
        </p:spPr>
        <p:txBody>
          <a:bodyPr/>
          <a:lstStyle/>
          <a:p>
            <a:fld id="{7FBF444E-46A9-4C40-8365-384D768E0282}" type="slidenum">
              <a:rPr lang="fr-FR" smtClean="0"/>
              <a:pPr/>
              <a:t>16</a:t>
            </a:fld>
            <a:endParaRPr lang="fr-FR" dirty="0"/>
          </a:p>
        </p:txBody>
      </p:sp>
    </p:spTree>
    <p:extLst>
      <p:ext uri="{BB962C8B-B14F-4D97-AF65-F5344CB8AC3E}">
        <p14:creationId xmlns:p14="http://schemas.microsoft.com/office/powerpoint/2010/main" val="63327894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FR" dirty="0" smtClean="0"/>
              <a:t>Les sources</a:t>
            </a:r>
            <a:endParaRPr lang="fr-FR" dirty="0"/>
          </a:p>
        </p:txBody>
      </p:sp>
      <p:sp>
        <p:nvSpPr>
          <p:cNvPr id="7" name="Espace réservé du texte 6"/>
          <p:cNvSpPr>
            <a:spLocks noGrp="1"/>
          </p:cNvSpPr>
          <p:nvPr>
            <p:ph type="body" sz="half" idx="2"/>
          </p:nvPr>
        </p:nvSpPr>
        <p:spPr>
          <a:xfrm>
            <a:off x="457200" y="1435100"/>
            <a:ext cx="3657600" cy="4691063"/>
          </a:xfrm>
        </p:spPr>
        <p:txBody>
          <a:bodyPr/>
          <a:lstStyle/>
          <a:p>
            <a:r>
              <a:rPr lang="fr-FR" dirty="0" smtClean="0"/>
              <a:t>Internet : pourquoi pas, mais pour débuter.</a:t>
            </a:r>
          </a:p>
          <a:p>
            <a:r>
              <a:rPr lang="fr-FR" dirty="0" smtClean="0">
                <a:hlinkClick r:id="rId3"/>
              </a:rPr>
              <a:t>http://scholar.google.fr/</a:t>
            </a:r>
            <a:endParaRPr lang="fr-FR" dirty="0" smtClean="0"/>
          </a:p>
          <a:p>
            <a:endParaRPr lang="fr-FR" dirty="0" smtClean="0"/>
          </a:p>
          <a:p>
            <a:endParaRPr lang="fr-FR" dirty="0" smtClean="0"/>
          </a:p>
          <a:p>
            <a:endParaRPr lang="fr-FR" dirty="0"/>
          </a:p>
        </p:txBody>
      </p:sp>
      <p:pic>
        <p:nvPicPr>
          <p:cNvPr id="19460" name="logo FLDL DSL 300x358.bmp" descr="/Users/CarolineBogliotti/Documents/Enseignement/master FLDL/promo master/logo FLDL DSL/logo FLDL DSL 300x358.bmp"/>
          <p:cNvPicPr>
            <a:picLocks noChangeAspect="1"/>
          </p:cNvPicPr>
          <p:nvPr/>
        </p:nvPicPr>
        <p:blipFill>
          <a:blip r:embed="rId4"/>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2.tiff" descr="/Users/CarolineBogliotti/Desktop/2.tiff"/>
          <p:cNvPicPr>
            <a:picLocks noGrp="1" noChangeAspect="1"/>
          </p:cNvPicPr>
          <p:nvPr>
            <p:ph idx="1"/>
          </p:nvPr>
        </p:nvPicPr>
        <p:blipFill>
          <a:blip r:embed="rId5" r:link="rId6"/>
          <a:stretch>
            <a:fillRect/>
          </a:stretch>
        </p:blipFill>
        <p:spPr>
          <a:xfrm>
            <a:off x="4114800" y="1676400"/>
            <a:ext cx="4053726" cy="4038600"/>
          </a:xfrm>
          <a:prstGeom prst="rect">
            <a:avLst/>
          </a:prstGeom>
          <a:ln>
            <a:noFill/>
          </a:ln>
          <a:effectLst>
            <a:outerShdw blurRad="292100" dist="139700" dir="2700000" algn="tl" rotWithShape="0">
              <a:srgbClr val="333333">
                <a:alpha val="65000"/>
              </a:srgbClr>
            </a:outerShdw>
          </a:effectLst>
        </p:spPr>
      </p:pic>
      <p:sp>
        <p:nvSpPr>
          <p:cNvPr id="3" name="Espace réservé du numéro de diapositive 2"/>
          <p:cNvSpPr>
            <a:spLocks noGrp="1"/>
          </p:cNvSpPr>
          <p:nvPr>
            <p:ph type="sldNum" sz="quarter" idx="12"/>
          </p:nvPr>
        </p:nvSpPr>
        <p:spPr/>
        <p:txBody>
          <a:bodyPr/>
          <a:lstStyle/>
          <a:p>
            <a:fld id="{7FBF444E-46A9-4C40-8365-384D768E0282}" type="slidenum">
              <a:rPr lang="fr-FR" smtClean="0"/>
              <a:pPr/>
              <a:t>17</a:t>
            </a:fld>
            <a:endParaRPr lang="fr-FR"/>
          </a:p>
        </p:txBody>
      </p:sp>
    </p:spTree>
    <p:extLst>
      <p:ext uri="{BB962C8B-B14F-4D97-AF65-F5344CB8AC3E}">
        <p14:creationId xmlns:p14="http://schemas.microsoft.com/office/powerpoint/2010/main" val="323251141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FR" dirty="0" smtClean="0"/>
              <a:t>Les sources	</a:t>
            </a:r>
            <a:endParaRPr lang="fr-FR" dirty="0"/>
          </a:p>
        </p:txBody>
      </p:sp>
      <p:sp>
        <p:nvSpPr>
          <p:cNvPr id="7" name="Espace réservé du texte 6"/>
          <p:cNvSpPr>
            <a:spLocks noGrp="1"/>
          </p:cNvSpPr>
          <p:nvPr>
            <p:ph type="body" sz="half" idx="2"/>
          </p:nvPr>
        </p:nvSpPr>
        <p:spPr/>
        <p:txBody>
          <a:bodyPr/>
          <a:lstStyle/>
          <a:p>
            <a:r>
              <a:rPr lang="fr-FR" dirty="0" smtClean="0"/>
              <a:t>- Ressources du système universitaire de documentation (l’ensemble des bibliothèques en France)</a:t>
            </a:r>
          </a:p>
          <a:p>
            <a:r>
              <a:rPr lang="fr-FR" dirty="0" smtClean="0">
                <a:hlinkClick r:id="rId3"/>
              </a:rPr>
              <a:t>http://www.sudoc.abes.fr</a:t>
            </a:r>
            <a:endParaRPr lang="fr-FR" dirty="0" smtClean="0"/>
          </a:p>
          <a:p>
            <a:endParaRPr lang="fr-FR" dirty="0" smtClean="0"/>
          </a:p>
          <a:p>
            <a:r>
              <a:rPr lang="fr-FR" dirty="0" smtClean="0"/>
              <a:t>- thèses</a:t>
            </a:r>
            <a:endParaRPr lang="fr-FR" dirty="0"/>
          </a:p>
        </p:txBody>
      </p:sp>
      <p:pic>
        <p:nvPicPr>
          <p:cNvPr id="19460" name="logo FLDL DSL 300x358.bmp" descr="/Users/CarolineBogliotti/Documents/Enseignement/master FLDL/promo master/logo FLDL DSL/logo FLDL DSL 300x358.bmp"/>
          <p:cNvPicPr>
            <a:picLocks noChangeAspect="1"/>
          </p:cNvPicPr>
          <p:nvPr/>
        </p:nvPicPr>
        <p:blipFill>
          <a:blip r:embed="rId4"/>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4.tiff" descr="/Users/CarolineBogliotti/Desktop/4.tiff"/>
          <p:cNvPicPr>
            <a:picLocks noGrp="1" noChangeAspect="1"/>
          </p:cNvPicPr>
          <p:nvPr>
            <p:ph idx="1"/>
          </p:nvPr>
        </p:nvPicPr>
        <p:blipFill>
          <a:blip r:embed="rId5" r:link="rId6"/>
          <a:stretch>
            <a:fillRect/>
          </a:stretch>
        </p:blipFill>
        <p:spPr>
          <a:xfrm>
            <a:off x="3575050" y="653268"/>
            <a:ext cx="3282950" cy="32707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6.tiff" descr="/Users/CarolineBogliotti/Desktop/6.tiff"/>
          <p:cNvPicPr>
            <a:picLocks noChangeAspect="1"/>
          </p:cNvPicPr>
          <p:nvPr/>
        </p:nvPicPr>
        <p:blipFill>
          <a:blip r:embed="rId7" r:link="rId8"/>
          <a:stretch>
            <a:fillRect/>
          </a:stretch>
        </p:blipFill>
        <p:spPr>
          <a:xfrm>
            <a:off x="4869380" y="1942768"/>
            <a:ext cx="3977240" cy="3962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Espace réservé du numéro de diapositive 2"/>
          <p:cNvSpPr>
            <a:spLocks noGrp="1"/>
          </p:cNvSpPr>
          <p:nvPr>
            <p:ph type="sldNum" sz="quarter" idx="12"/>
          </p:nvPr>
        </p:nvSpPr>
        <p:spPr/>
        <p:txBody>
          <a:bodyPr/>
          <a:lstStyle/>
          <a:p>
            <a:fld id="{7FBF444E-46A9-4C40-8365-384D768E0282}" type="slidenum">
              <a:rPr lang="fr-FR" smtClean="0"/>
              <a:pPr/>
              <a:t>18</a:t>
            </a:fld>
            <a:endParaRPr lang="fr-FR"/>
          </a:p>
        </p:txBody>
      </p:sp>
    </p:spTree>
    <p:extLst>
      <p:ext uri="{BB962C8B-B14F-4D97-AF65-F5344CB8AC3E}">
        <p14:creationId xmlns:p14="http://schemas.microsoft.com/office/powerpoint/2010/main" val="407337773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806078" y="-119535"/>
            <a:ext cx="3008313" cy="1162050"/>
          </a:xfrm>
        </p:spPr>
        <p:txBody>
          <a:bodyPr/>
          <a:lstStyle/>
          <a:p>
            <a:r>
              <a:rPr lang="fr-FR" dirty="0" smtClean="0"/>
              <a:t>Les sources</a:t>
            </a:r>
            <a:endParaRPr lang="fr-FR" dirty="0"/>
          </a:p>
        </p:txBody>
      </p:sp>
      <p:sp>
        <p:nvSpPr>
          <p:cNvPr id="7" name="Espace réservé du texte 6"/>
          <p:cNvSpPr>
            <a:spLocks noGrp="1"/>
          </p:cNvSpPr>
          <p:nvPr>
            <p:ph type="body" sz="half" idx="2"/>
          </p:nvPr>
        </p:nvSpPr>
        <p:spPr>
          <a:xfrm>
            <a:off x="806078" y="1042515"/>
            <a:ext cx="3117850" cy="4691063"/>
          </a:xfrm>
        </p:spPr>
        <p:txBody>
          <a:bodyPr/>
          <a:lstStyle/>
          <a:p>
            <a:r>
              <a:rPr lang="fr-FR" dirty="0" smtClean="0"/>
              <a:t>- Portails spécialisés pour trouver des articles en ligne : </a:t>
            </a:r>
          </a:p>
          <a:p>
            <a:r>
              <a:rPr lang="fr-FR" b="1" dirty="0" smtClean="0"/>
              <a:t>Cairn</a:t>
            </a:r>
            <a:r>
              <a:rPr lang="fr-FR" dirty="0" smtClean="0"/>
              <a:t> : </a:t>
            </a:r>
            <a:r>
              <a:rPr lang="fr-FR" u="sng" dirty="0" smtClean="0">
                <a:hlinkClick r:id="rId3"/>
              </a:rPr>
              <a:t>http://www.cairn.info/</a:t>
            </a:r>
            <a:endParaRPr lang="en-GB" dirty="0" smtClean="0"/>
          </a:p>
          <a:p>
            <a:r>
              <a:rPr lang="en-GB" b="1" dirty="0" smtClean="0"/>
              <a:t>Hal-SHS</a:t>
            </a:r>
            <a:r>
              <a:rPr lang="en-GB" dirty="0" smtClean="0"/>
              <a:t> : </a:t>
            </a:r>
            <a:r>
              <a:rPr lang="fr-FR" u="sng" dirty="0" smtClean="0">
                <a:hlinkClick r:id="rId4"/>
              </a:rPr>
              <a:t>http://halshs.archives-ouvertes.fr/</a:t>
            </a:r>
            <a:endParaRPr lang="en-GB" dirty="0" smtClean="0"/>
          </a:p>
          <a:p>
            <a:r>
              <a:rPr lang="fr-FR" b="1" dirty="0" smtClean="0"/>
              <a:t>Persée </a:t>
            </a:r>
            <a:r>
              <a:rPr lang="fr-FR" dirty="0" smtClean="0"/>
              <a:t>: </a:t>
            </a:r>
            <a:r>
              <a:rPr lang="fr-FR" u="sng" dirty="0" smtClean="0">
                <a:hlinkClick r:id="rId5"/>
              </a:rPr>
              <a:t>http://www.persee.fr</a:t>
            </a:r>
            <a:endParaRPr lang="en-GB" dirty="0" smtClean="0"/>
          </a:p>
          <a:p>
            <a:r>
              <a:rPr lang="fr-FR" b="1" dirty="0" err="1" smtClean="0"/>
              <a:t>Revues.org</a:t>
            </a:r>
            <a:r>
              <a:rPr lang="fr-FR" dirty="0" smtClean="0"/>
              <a:t> : </a:t>
            </a:r>
            <a:r>
              <a:rPr lang="fr-FR" u="sng" dirty="0" smtClean="0">
                <a:hlinkClick r:id="rId6"/>
              </a:rPr>
              <a:t>http://www.revues.org/</a:t>
            </a:r>
            <a:endParaRPr lang="fr-FR" u="sng" dirty="0" smtClean="0"/>
          </a:p>
          <a:p>
            <a:r>
              <a:rPr lang="fr-FR" b="1" u="sng" dirty="0" err="1" smtClean="0"/>
              <a:t>Pubmed</a:t>
            </a:r>
            <a:r>
              <a:rPr lang="fr-FR" b="1" u="sng" dirty="0" smtClean="0"/>
              <a:t> </a:t>
            </a:r>
            <a:r>
              <a:rPr lang="fr-FR" b="1" u="sng" dirty="0"/>
              <a:t>: </a:t>
            </a:r>
            <a:r>
              <a:rPr lang="fr-FR" u="sng" dirty="0">
                <a:hlinkClick r:id="rId7"/>
              </a:rPr>
              <a:t>https://</a:t>
            </a:r>
            <a:r>
              <a:rPr lang="fr-FR" u="sng" dirty="0" smtClean="0">
                <a:hlinkClick r:id="rId7"/>
              </a:rPr>
              <a:t>www.ncbi.nlm.nih.gov/pubmed</a:t>
            </a:r>
            <a:endParaRPr lang="en-GB" dirty="0"/>
          </a:p>
          <a:p>
            <a:endParaRPr lang="fr-FR" dirty="0" smtClean="0"/>
          </a:p>
          <a:p>
            <a:pPr>
              <a:buFontTx/>
              <a:buChar char="-"/>
            </a:pPr>
            <a:r>
              <a:rPr lang="fr-FR" dirty="0" smtClean="0"/>
              <a:t>Portail pour trouver des travaux universitaires</a:t>
            </a:r>
          </a:p>
          <a:p>
            <a:r>
              <a:rPr lang="fr-FR" b="1" dirty="0" smtClean="0"/>
              <a:t>Dumas</a:t>
            </a:r>
            <a:r>
              <a:rPr lang="fr-FR" dirty="0" smtClean="0"/>
              <a:t> : </a:t>
            </a:r>
            <a:r>
              <a:rPr lang="fr-FR" dirty="0" smtClean="0">
                <a:hlinkClick r:id="rId8"/>
              </a:rPr>
              <a:t>http://dumas.ccsd.cnrs.fr/</a:t>
            </a:r>
            <a:endParaRPr lang="fr-FR" dirty="0" smtClean="0"/>
          </a:p>
          <a:p>
            <a:endParaRPr lang="fr-FR" dirty="0"/>
          </a:p>
        </p:txBody>
      </p:sp>
      <p:pic>
        <p:nvPicPr>
          <p:cNvPr id="19460" name="logo FLDL DSL 300x358.bmp" descr="/Users/CarolineBogliotti/Documents/Enseignement/master FLDL/promo master/logo FLDL DSL/logo FLDL DSL 300x358.bmp"/>
          <p:cNvPicPr>
            <a:picLocks noChangeAspect="1"/>
          </p:cNvPicPr>
          <p:nvPr/>
        </p:nvPicPr>
        <p:blipFill>
          <a:blip r:embed="rId9"/>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5.tiff" descr="/Users/CarolineBogliotti/Desktop/5.tiff"/>
          <p:cNvPicPr>
            <a:picLocks noGrp="1" noChangeAspect="1"/>
          </p:cNvPicPr>
          <p:nvPr>
            <p:ph idx="1"/>
          </p:nvPr>
        </p:nvPicPr>
        <p:blipFill>
          <a:blip r:embed="rId10" r:link="rId11"/>
          <a:stretch>
            <a:fillRect/>
          </a:stretch>
        </p:blipFill>
        <p:spPr>
          <a:xfrm>
            <a:off x="3779912" y="188640"/>
            <a:ext cx="5111750" cy="5092676"/>
          </a:xfrm>
          <a:prstGeom prst="rect">
            <a:avLst/>
          </a:prstGeom>
          <a:ln>
            <a:noFill/>
          </a:ln>
          <a:effectLst>
            <a:outerShdw blurRad="292100" dist="139700" dir="2700000" algn="tl" rotWithShape="0">
              <a:srgbClr val="333333">
                <a:alpha val="65000"/>
              </a:srgbClr>
            </a:outerShdw>
          </a:effectLst>
        </p:spPr>
      </p:pic>
      <p:sp>
        <p:nvSpPr>
          <p:cNvPr id="3" name="Espace réservé du numéro de diapositive 2"/>
          <p:cNvSpPr>
            <a:spLocks noGrp="1"/>
          </p:cNvSpPr>
          <p:nvPr>
            <p:ph type="sldNum" sz="quarter" idx="12"/>
          </p:nvPr>
        </p:nvSpPr>
        <p:spPr/>
        <p:txBody>
          <a:bodyPr/>
          <a:lstStyle/>
          <a:p>
            <a:fld id="{7FBF444E-46A9-4C40-8365-384D768E0282}" type="slidenum">
              <a:rPr lang="fr-FR" smtClean="0"/>
              <a:pPr/>
              <a:t>19</a:t>
            </a:fld>
            <a:endParaRPr lang="fr-FR"/>
          </a:p>
        </p:txBody>
      </p:sp>
      <p:pic>
        <p:nvPicPr>
          <p:cNvPr id="4" name="Image 3"/>
          <p:cNvPicPr>
            <a:picLocks noChangeAspect="1"/>
          </p:cNvPicPr>
          <p:nvPr/>
        </p:nvPicPr>
        <p:blipFill>
          <a:blip r:embed="rId12"/>
          <a:stretch>
            <a:fillRect/>
          </a:stretch>
        </p:blipFill>
        <p:spPr>
          <a:xfrm>
            <a:off x="3779912" y="3321393"/>
            <a:ext cx="5062075" cy="3491983"/>
          </a:xfrm>
          <a:prstGeom prst="rect">
            <a:avLst/>
          </a:prstGeom>
        </p:spPr>
      </p:pic>
      <p:pic>
        <p:nvPicPr>
          <p:cNvPr id="6" name="Image 5"/>
          <p:cNvPicPr>
            <a:picLocks noChangeAspect="1"/>
          </p:cNvPicPr>
          <p:nvPr/>
        </p:nvPicPr>
        <p:blipFill>
          <a:blip r:embed="rId13"/>
          <a:stretch>
            <a:fillRect/>
          </a:stretch>
        </p:blipFill>
        <p:spPr>
          <a:xfrm>
            <a:off x="877701" y="4293418"/>
            <a:ext cx="2758195" cy="2591966"/>
          </a:xfrm>
          <a:prstGeom prst="rect">
            <a:avLst/>
          </a:prstGeom>
        </p:spPr>
      </p:pic>
    </p:spTree>
    <p:extLst>
      <p:ext uri="{BB962C8B-B14F-4D97-AF65-F5344CB8AC3E}">
        <p14:creationId xmlns:p14="http://schemas.microsoft.com/office/powerpoint/2010/main" val="10728750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noAutofit/>
          </a:bodyPr>
          <a:lstStyle/>
          <a:p>
            <a:r>
              <a:rPr lang="fr-FR" sz="2800" b="1" dirty="0">
                <a:latin typeface="Optima" charset="0"/>
                <a:ea typeface="Optima" charset="0"/>
                <a:cs typeface="Optima" charset="0"/>
              </a:rPr>
              <a:t>Mémoire de recherche </a:t>
            </a:r>
            <a:r>
              <a:rPr lang="fr-FR" sz="2800" b="1" dirty="0" smtClean="0">
                <a:latin typeface="Optima" charset="0"/>
                <a:ea typeface="Optima" charset="0"/>
                <a:cs typeface="Optima" charset="0"/>
              </a:rPr>
              <a:t>et </a:t>
            </a:r>
            <a:r>
              <a:rPr lang="fr-FR" sz="2800" b="1" dirty="0">
                <a:latin typeface="Optima" charset="0"/>
                <a:ea typeface="Optima" charset="0"/>
                <a:cs typeface="Optima" charset="0"/>
              </a:rPr>
              <a:t>rapport de stage </a:t>
            </a:r>
            <a:r>
              <a:rPr lang="fr-FR" sz="2800" b="1" dirty="0" smtClean="0">
                <a:latin typeface="Optima" charset="0"/>
                <a:ea typeface="Optima" charset="0"/>
                <a:cs typeface="Optima" charset="0"/>
              </a:rPr>
              <a:t>(1) </a:t>
            </a:r>
            <a:endParaRPr lang="fr-FR" sz="2800" dirty="0"/>
          </a:p>
        </p:txBody>
      </p:sp>
      <p:sp>
        <p:nvSpPr>
          <p:cNvPr id="7" name="Espace réservé du contenu 6"/>
          <p:cNvSpPr>
            <a:spLocks noGrp="1"/>
          </p:cNvSpPr>
          <p:nvPr>
            <p:ph idx="1"/>
          </p:nvPr>
        </p:nvSpPr>
        <p:spPr/>
        <p:txBody>
          <a:bodyPr>
            <a:normAutofit fontScale="92500" lnSpcReduction="20000"/>
          </a:bodyPr>
          <a:lstStyle/>
          <a:p>
            <a:pPr marL="914400" lvl="1" indent="-514350"/>
            <a:r>
              <a:rPr lang="fr-FR" dirty="0">
                <a:latin typeface="Optima" charset="0"/>
                <a:ea typeface="Optima" charset="0"/>
                <a:cs typeface="Optima" charset="0"/>
              </a:rPr>
              <a:t>Fin du deuxième semestre : </a:t>
            </a:r>
            <a:r>
              <a:rPr lang="fr-FR" b="1" dirty="0">
                <a:latin typeface="Optima" charset="0"/>
                <a:ea typeface="Optima" charset="0"/>
                <a:cs typeface="Optima" charset="0"/>
              </a:rPr>
              <a:t>mémoire, rapport et soutenance</a:t>
            </a:r>
          </a:p>
          <a:p>
            <a:pPr marL="1314450" lvl="2" indent="-514350"/>
            <a:r>
              <a:rPr lang="fr-FR" dirty="0">
                <a:latin typeface="Optima" charset="0"/>
                <a:ea typeface="Optima" charset="0"/>
                <a:cs typeface="Optima" charset="0"/>
              </a:rPr>
              <a:t>Remise du mémoire au directeur de mémoire ainsi qu’aux deux autres membres du jury (copie papier à l’adresse indiquée par chaque membre du jury + document électronique).</a:t>
            </a:r>
            <a:endParaRPr lang="fr-FR" b="1" dirty="0">
              <a:latin typeface="Optima" charset="0"/>
              <a:ea typeface="Optima" charset="0"/>
              <a:cs typeface="Optima" charset="0"/>
            </a:endParaRPr>
          </a:p>
          <a:p>
            <a:pPr marL="1314450" lvl="2" indent="-514350"/>
            <a:r>
              <a:rPr lang="fr-FR" dirty="0">
                <a:latin typeface="Optima" charset="0"/>
                <a:ea typeface="Optima" charset="0"/>
                <a:cs typeface="Optima" charset="0"/>
              </a:rPr>
              <a:t>Date limite remise du mémoire : </a:t>
            </a:r>
            <a:r>
              <a:rPr lang="fr-FR" b="1" dirty="0">
                <a:solidFill>
                  <a:srgbClr val="FF0000"/>
                </a:solidFill>
                <a:latin typeface="Optima" charset="0"/>
                <a:ea typeface="Optima" charset="0"/>
                <a:cs typeface="Optima" charset="0"/>
              </a:rPr>
              <a:t>3 semaines </a:t>
            </a:r>
            <a:r>
              <a:rPr lang="fr-FR" dirty="0">
                <a:latin typeface="Optima" charset="0"/>
                <a:ea typeface="Optima" charset="0"/>
                <a:cs typeface="Optima" charset="0"/>
              </a:rPr>
              <a:t>avant la soutenance aux membres du jury.</a:t>
            </a:r>
          </a:p>
          <a:p>
            <a:pPr marL="1314450" lvl="2" indent="-514350"/>
            <a:r>
              <a:rPr lang="fr-FR" dirty="0">
                <a:latin typeface="Optima" charset="0"/>
                <a:ea typeface="Optima" charset="0"/>
                <a:cs typeface="Optima" charset="0"/>
              </a:rPr>
              <a:t>Dates de soutenance :</a:t>
            </a:r>
          </a:p>
          <a:p>
            <a:pPr marL="1771650" lvl="3" indent="-514350"/>
            <a:r>
              <a:rPr lang="fr-FR" dirty="0">
                <a:latin typeface="Optima" charset="0"/>
                <a:ea typeface="Optima" charset="0"/>
                <a:cs typeface="Optima" charset="0"/>
              </a:rPr>
              <a:t>Session 1 : </a:t>
            </a:r>
            <a:r>
              <a:rPr lang="fr-FR" b="1" dirty="0">
                <a:solidFill>
                  <a:srgbClr val="FF0000"/>
                </a:solidFill>
                <a:latin typeface="Optima" charset="0"/>
                <a:ea typeface="Optima" charset="0"/>
                <a:cs typeface="Optima" charset="0"/>
              </a:rPr>
              <a:t>fin mai </a:t>
            </a:r>
            <a:r>
              <a:rPr lang="fr-FR" b="1" dirty="0" smtClean="0">
                <a:solidFill>
                  <a:srgbClr val="FF0000"/>
                </a:solidFill>
                <a:latin typeface="Optima" charset="0"/>
                <a:ea typeface="Optima" charset="0"/>
                <a:cs typeface="Optima" charset="0"/>
              </a:rPr>
              <a:t>2019</a:t>
            </a:r>
            <a:endParaRPr lang="fr-FR" b="1" dirty="0">
              <a:solidFill>
                <a:srgbClr val="FF0000"/>
              </a:solidFill>
              <a:latin typeface="Optima" charset="0"/>
              <a:ea typeface="Optima" charset="0"/>
              <a:cs typeface="Optima" charset="0"/>
            </a:endParaRPr>
          </a:p>
          <a:p>
            <a:pPr marL="1771650" lvl="3" indent="-514350"/>
            <a:r>
              <a:rPr lang="fr-FR" dirty="0">
                <a:latin typeface="Optima" charset="0"/>
                <a:ea typeface="Optima" charset="0"/>
                <a:cs typeface="Optima" charset="0"/>
              </a:rPr>
              <a:t>Session 2 : </a:t>
            </a:r>
            <a:r>
              <a:rPr lang="fr-FR" b="1" dirty="0">
                <a:solidFill>
                  <a:srgbClr val="FF0000"/>
                </a:solidFill>
                <a:latin typeface="Optima" charset="0"/>
                <a:ea typeface="Optima" charset="0"/>
                <a:cs typeface="Optima" charset="0"/>
              </a:rPr>
              <a:t>début juillet </a:t>
            </a:r>
            <a:r>
              <a:rPr lang="fr-FR" b="1" dirty="0" smtClean="0">
                <a:solidFill>
                  <a:srgbClr val="FF0000"/>
                </a:solidFill>
                <a:latin typeface="Optima" charset="0"/>
                <a:ea typeface="Optima" charset="0"/>
                <a:cs typeface="Optima" charset="0"/>
              </a:rPr>
              <a:t>2019</a:t>
            </a:r>
            <a:endParaRPr lang="fr-FR" b="1" dirty="0">
              <a:solidFill>
                <a:srgbClr val="FF0000"/>
              </a:solidFill>
              <a:latin typeface="Optima" charset="0"/>
              <a:ea typeface="Optima" charset="0"/>
              <a:cs typeface="Optima" charset="0"/>
            </a:endParaRPr>
          </a:p>
          <a:p>
            <a:pPr marL="0" lvl="2" indent="0">
              <a:buNone/>
            </a:pPr>
            <a:r>
              <a:rPr lang="fr-FR" dirty="0">
                <a:solidFill>
                  <a:srgbClr val="FF0000"/>
                </a:solidFill>
                <a:latin typeface="Optima" charset="0"/>
                <a:ea typeface="Optima" charset="0"/>
                <a:cs typeface="Optima" charset="0"/>
              </a:rPr>
              <a:t>Pour les étudiants de M2 qui souhaitent se présenter au </a:t>
            </a:r>
            <a:r>
              <a:rPr lang="fr-FR" b="1" dirty="0">
                <a:solidFill>
                  <a:srgbClr val="FF0000"/>
                </a:solidFill>
                <a:latin typeface="Optima" charset="0"/>
                <a:ea typeface="Optima" charset="0"/>
                <a:cs typeface="Optima" charset="0"/>
              </a:rPr>
              <a:t>concours du contrat doctoral</a:t>
            </a:r>
            <a:r>
              <a:rPr lang="fr-FR" dirty="0">
                <a:solidFill>
                  <a:srgbClr val="FF0000"/>
                </a:solidFill>
                <a:latin typeface="Optima" charset="0"/>
                <a:ea typeface="Optima" charset="0"/>
                <a:cs typeface="Optima" charset="0"/>
              </a:rPr>
              <a:t> : </a:t>
            </a:r>
            <a:r>
              <a:rPr lang="fr-FR" dirty="0">
                <a:latin typeface="Optima" charset="0"/>
                <a:ea typeface="Optima" charset="0"/>
                <a:cs typeface="Optima" charset="0"/>
              </a:rPr>
              <a:t>le mémoire devra être terminé, sans pour autant que la soutenance ait déjà eu lieu, avant la date d’audition du concours (généralement, mi-juin).</a:t>
            </a:r>
          </a:p>
          <a:p>
            <a:endParaRPr lang="fr-FR" dirty="0"/>
          </a:p>
        </p:txBody>
      </p:sp>
      <p:sp>
        <p:nvSpPr>
          <p:cNvPr id="5" name="Espace réservé du numéro de diapositive 4"/>
          <p:cNvSpPr>
            <a:spLocks noGrp="1"/>
          </p:cNvSpPr>
          <p:nvPr>
            <p:ph type="sldNum" sz="quarter" idx="12"/>
          </p:nvPr>
        </p:nvSpPr>
        <p:spPr/>
        <p:txBody>
          <a:bodyPr/>
          <a:lstStyle/>
          <a:p>
            <a:fld id="{7FBF444E-46A9-4C40-8365-384D768E0282}" type="slidenum">
              <a:rPr lang="fr-FR" smtClean="0"/>
              <a:pPr/>
              <a:t>2</a:t>
            </a:fld>
            <a:endParaRPr lang="fr-FR"/>
          </a:p>
        </p:txBody>
      </p:sp>
    </p:spTree>
    <p:extLst>
      <p:ext uri="{BB962C8B-B14F-4D97-AF65-F5344CB8AC3E}">
        <p14:creationId xmlns:p14="http://schemas.microsoft.com/office/powerpoint/2010/main" val="7257207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FR" dirty="0" smtClean="0"/>
              <a:t>Les sources	</a:t>
            </a:r>
            <a:endParaRPr lang="fr-FR" dirty="0"/>
          </a:p>
        </p:txBody>
      </p:sp>
      <p:sp>
        <p:nvSpPr>
          <p:cNvPr id="7" name="Espace réservé du texte 6"/>
          <p:cNvSpPr>
            <a:spLocks noGrp="1"/>
          </p:cNvSpPr>
          <p:nvPr>
            <p:ph type="body" sz="half" idx="2"/>
          </p:nvPr>
        </p:nvSpPr>
        <p:spPr/>
        <p:txBody>
          <a:bodyPr/>
          <a:lstStyle/>
          <a:p>
            <a:pPr>
              <a:buFontTx/>
              <a:buChar char="-"/>
            </a:pPr>
            <a:r>
              <a:rPr lang="fr-FR" dirty="0" smtClean="0"/>
              <a:t> Les pages web des auteurs</a:t>
            </a:r>
          </a:p>
          <a:p>
            <a:pPr>
              <a:buFontTx/>
              <a:buChar char="-"/>
            </a:pPr>
            <a:r>
              <a:rPr lang="fr-FR" dirty="0" smtClean="0"/>
              <a:t> les contacter si besoin (ils ne mordent pas et sont toujours ravis de vous connaître)</a:t>
            </a:r>
            <a:endParaRPr lang="fr-FR" dirty="0"/>
          </a:p>
        </p:txBody>
      </p:sp>
      <p:pic>
        <p:nvPicPr>
          <p:cNvPr id="19460" name="logo FLDL DSL 300x358.bmp" descr="/Users/CarolineBogliotti/Documents/Enseignement/master FLDL/promo master/logo FLDL DSL/logo FLDL DSL 300x358.bmp"/>
          <p:cNvPicPr>
            <a:picLocks noChangeAspect="1"/>
          </p:cNvPicPr>
          <p:nvPr/>
        </p:nvPicPr>
        <p:blipFill>
          <a:blip r:embed="rId3"/>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morf.tiff" descr="/Users/CarolineBogliotti/Desktop/morf.tiff"/>
          <p:cNvPicPr>
            <a:picLocks noGrp="1" noChangeAspect="1"/>
          </p:cNvPicPr>
          <p:nvPr>
            <p:ph idx="1"/>
          </p:nvPr>
        </p:nvPicPr>
        <p:blipFill>
          <a:blip r:embed="rId4" r:link="rId5"/>
          <a:stretch>
            <a:fillRect/>
          </a:stretch>
        </p:blipFill>
        <p:spPr>
          <a:xfrm>
            <a:off x="3810000" y="273050"/>
            <a:ext cx="5111750" cy="4768680"/>
          </a:xfrm>
          <a:prstGeom prst="rect">
            <a:avLst/>
          </a:prstGeom>
          <a:ln>
            <a:noFill/>
          </a:ln>
          <a:effectLst>
            <a:outerShdw blurRad="292100" dist="139700" dir="2700000" algn="tl" rotWithShape="0">
              <a:srgbClr val="333333">
                <a:alpha val="65000"/>
              </a:srgbClr>
            </a:outerShdw>
          </a:effectLst>
        </p:spPr>
      </p:pic>
      <p:sp>
        <p:nvSpPr>
          <p:cNvPr id="3" name="Espace réservé du numéro de diapositive 2"/>
          <p:cNvSpPr>
            <a:spLocks noGrp="1"/>
          </p:cNvSpPr>
          <p:nvPr>
            <p:ph type="sldNum" sz="quarter" idx="12"/>
          </p:nvPr>
        </p:nvSpPr>
        <p:spPr/>
        <p:txBody>
          <a:bodyPr/>
          <a:lstStyle/>
          <a:p>
            <a:fld id="{7FBF444E-46A9-4C40-8365-384D768E0282}" type="slidenum">
              <a:rPr lang="fr-FR" smtClean="0"/>
              <a:pPr/>
              <a:t>20</a:t>
            </a:fld>
            <a:endParaRPr lang="fr-FR"/>
          </a:p>
        </p:txBody>
      </p:sp>
      <p:pic>
        <p:nvPicPr>
          <p:cNvPr id="2" name="Image 1"/>
          <p:cNvPicPr>
            <a:picLocks noChangeAspect="1"/>
          </p:cNvPicPr>
          <p:nvPr/>
        </p:nvPicPr>
        <p:blipFill>
          <a:blip r:embed="rId6"/>
          <a:stretch>
            <a:fillRect/>
          </a:stretch>
        </p:blipFill>
        <p:spPr>
          <a:xfrm>
            <a:off x="3263295" y="3252578"/>
            <a:ext cx="4816961" cy="1763351"/>
          </a:xfrm>
          <a:prstGeom prst="rect">
            <a:avLst/>
          </a:prstGeom>
        </p:spPr>
      </p:pic>
      <p:pic>
        <p:nvPicPr>
          <p:cNvPr id="4" name="Image 3"/>
          <p:cNvPicPr>
            <a:picLocks noChangeAspect="1"/>
          </p:cNvPicPr>
          <p:nvPr/>
        </p:nvPicPr>
        <p:blipFill>
          <a:blip r:embed="rId7"/>
          <a:stretch>
            <a:fillRect/>
          </a:stretch>
        </p:blipFill>
        <p:spPr>
          <a:xfrm>
            <a:off x="3359508" y="4941169"/>
            <a:ext cx="4698172" cy="3959981"/>
          </a:xfrm>
          <a:prstGeom prst="rect">
            <a:avLst/>
          </a:prstGeom>
        </p:spPr>
      </p:pic>
    </p:spTree>
    <p:extLst>
      <p:ext uri="{BB962C8B-B14F-4D97-AF65-F5344CB8AC3E}">
        <p14:creationId xmlns:p14="http://schemas.microsoft.com/office/powerpoint/2010/main" val="329952576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FR" dirty="0" smtClean="0"/>
              <a:t>Les sources	</a:t>
            </a:r>
            <a:endParaRPr lang="fr-FR" dirty="0"/>
          </a:p>
        </p:txBody>
      </p:sp>
      <p:sp>
        <p:nvSpPr>
          <p:cNvPr id="7" name="Espace réservé du texte 6"/>
          <p:cNvSpPr>
            <a:spLocks noGrp="1"/>
          </p:cNvSpPr>
          <p:nvPr>
            <p:ph type="body" sz="half" idx="2"/>
          </p:nvPr>
        </p:nvSpPr>
        <p:spPr/>
        <p:txBody>
          <a:bodyPr/>
          <a:lstStyle/>
          <a:p>
            <a:r>
              <a:rPr lang="fr-FR" dirty="0" smtClean="0"/>
              <a:t>- ACADEMIA, </a:t>
            </a:r>
            <a:r>
              <a:rPr lang="fr-FR" dirty="0" err="1" smtClean="0"/>
              <a:t>Research</a:t>
            </a:r>
            <a:r>
              <a:rPr lang="fr-FR" dirty="0" smtClean="0"/>
              <a:t> </a:t>
            </a:r>
            <a:r>
              <a:rPr lang="fr-FR" dirty="0" err="1" smtClean="0"/>
              <a:t>Gate</a:t>
            </a:r>
            <a:endParaRPr lang="fr-FR" dirty="0"/>
          </a:p>
        </p:txBody>
      </p:sp>
      <p:pic>
        <p:nvPicPr>
          <p:cNvPr id="19460" name="logo FLDL DSL 300x358.bmp" descr="/Users/CarolineBogliotti/Documents/Enseignement/master FLDL/promo master/logo FLDL DSL/logo FLDL DSL 300x358.bmp"/>
          <p:cNvPicPr>
            <a:picLocks noChangeAspect="1"/>
          </p:cNvPicPr>
          <p:nvPr/>
        </p:nvPicPr>
        <p:blipFill>
          <a:blip r:embed="rId3"/>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fff.tiff" descr="/Users/CarolineBogliotti/Desktop/fff.tiff"/>
          <p:cNvPicPr>
            <a:picLocks noGrp="1" noChangeAspect="1"/>
          </p:cNvPicPr>
          <p:nvPr>
            <p:ph idx="1"/>
          </p:nvPr>
        </p:nvPicPr>
        <p:blipFill>
          <a:blip r:embed="rId4" r:link="rId5"/>
          <a:stretch>
            <a:fillRect/>
          </a:stretch>
        </p:blipFill>
        <p:spPr>
          <a:xfrm>
            <a:off x="3575050" y="815266"/>
            <a:ext cx="5111750" cy="4768680"/>
          </a:xfrm>
          <a:prstGeom prst="rect">
            <a:avLst/>
          </a:prstGeom>
          <a:ln>
            <a:noFill/>
          </a:ln>
          <a:effectLst>
            <a:outerShdw blurRad="292100" dist="139700" dir="2700000" algn="tl" rotWithShape="0">
              <a:srgbClr val="333333">
                <a:alpha val="65000"/>
              </a:srgbClr>
            </a:outerShdw>
          </a:effectLst>
        </p:spPr>
      </p:pic>
      <p:sp>
        <p:nvSpPr>
          <p:cNvPr id="3" name="Espace réservé du numéro de diapositive 2"/>
          <p:cNvSpPr>
            <a:spLocks noGrp="1"/>
          </p:cNvSpPr>
          <p:nvPr>
            <p:ph type="sldNum" sz="quarter" idx="12"/>
          </p:nvPr>
        </p:nvSpPr>
        <p:spPr/>
        <p:txBody>
          <a:bodyPr/>
          <a:lstStyle/>
          <a:p>
            <a:fld id="{7FBF444E-46A9-4C40-8365-384D768E0282}" type="slidenum">
              <a:rPr lang="fr-FR" smtClean="0"/>
              <a:pPr/>
              <a:t>21</a:t>
            </a:fld>
            <a:endParaRPr lang="fr-FR"/>
          </a:p>
        </p:txBody>
      </p:sp>
    </p:spTree>
    <p:extLst>
      <p:ext uri="{BB962C8B-B14F-4D97-AF65-F5344CB8AC3E}">
        <p14:creationId xmlns:p14="http://schemas.microsoft.com/office/powerpoint/2010/main" val="395527625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FR" dirty="0" smtClean="0"/>
              <a:t>Les sources</a:t>
            </a:r>
            <a:endParaRPr lang="fr-FR" dirty="0"/>
          </a:p>
        </p:txBody>
      </p:sp>
      <p:sp>
        <p:nvSpPr>
          <p:cNvPr id="7" name="Espace réservé du texte 6"/>
          <p:cNvSpPr>
            <a:spLocks noGrp="1"/>
          </p:cNvSpPr>
          <p:nvPr>
            <p:ph type="body" sz="half" idx="2"/>
          </p:nvPr>
        </p:nvSpPr>
        <p:spPr>
          <a:xfrm>
            <a:off x="457200" y="1435100"/>
            <a:ext cx="3466728" cy="4691063"/>
          </a:xfrm>
        </p:spPr>
        <p:txBody>
          <a:bodyPr/>
          <a:lstStyle/>
          <a:p>
            <a:r>
              <a:rPr lang="fr-FR" dirty="0" smtClean="0"/>
              <a:t>- Les journaux internationaux (</a:t>
            </a:r>
            <a:r>
              <a:rPr lang="fr-FR" i="1" dirty="0" smtClean="0"/>
              <a:t>JASA</a:t>
            </a:r>
            <a:r>
              <a:rPr lang="fr-FR" dirty="0" smtClean="0"/>
              <a:t>;</a:t>
            </a:r>
          </a:p>
          <a:p>
            <a:r>
              <a:rPr lang="fr-FR" i="1" dirty="0" err="1" smtClean="0"/>
              <a:t>Bilingualism</a:t>
            </a:r>
            <a:r>
              <a:rPr lang="fr-FR" i="1" dirty="0" smtClean="0"/>
              <a:t>: </a:t>
            </a:r>
            <a:r>
              <a:rPr lang="fr-FR" i="1" dirty="0" err="1" smtClean="0"/>
              <a:t>Language</a:t>
            </a:r>
            <a:r>
              <a:rPr lang="fr-FR" i="1" dirty="0" smtClean="0"/>
              <a:t> and Cognition</a:t>
            </a:r>
            <a:r>
              <a:rPr lang="fr-FR" dirty="0" smtClean="0"/>
              <a:t>;</a:t>
            </a:r>
          </a:p>
          <a:p>
            <a:r>
              <a:rPr lang="fr-FR" i="1" dirty="0" err="1" smtClean="0"/>
              <a:t>Frontiers</a:t>
            </a:r>
            <a:r>
              <a:rPr lang="fr-FR" i="1" dirty="0" smtClean="0"/>
              <a:t> in Psychology: </a:t>
            </a:r>
            <a:r>
              <a:rPr lang="fr-FR" i="1" dirty="0" err="1" smtClean="0"/>
              <a:t>Language</a:t>
            </a:r>
            <a:r>
              <a:rPr lang="fr-FR" i="1" dirty="0" smtClean="0"/>
              <a:t> Sciences</a:t>
            </a:r>
            <a:r>
              <a:rPr lang="fr-FR" dirty="0" smtClean="0"/>
              <a:t>;</a:t>
            </a:r>
          </a:p>
          <a:p>
            <a:r>
              <a:rPr lang="fr-FR" i="1" dirty="0" smtClean="0"/>
              <a:t>Cognitive </a:t>
            </a:r>
            <a:r>
              <a:rPr lang="fr-FR" i="1" dirty="0" err="1" smtClean="0"/>
              <a:t>Linguistics</a:t>
            </a:r>
            <a:r>
              <a:rPr lang="fr-FR" dirty="0" smtClean="0"/>
              <a:t>; </a:t>
            </a:r>
            <a:r>
              <a:rPr lang="fr-FR" i="1" dirty="0" smtClean="0"/>
              <a:t>Journal of </a:t>
            </a:r>
            <a:r>
              <a:rPr lang="fr-FR" i="1" dirty="0" err="1" smtClean="0"/>
              <a:t>Neurolinguistics</a:t>
            </a:r>
            <a:r>
              <a:rPr lang="fr-FR" dirty="0" smtClean="0"/>
              <a:t>; etc.)</a:t>
            </a:r>
          </a:p>
          <a:p>
            <a:endParaRPr lang="fr-FR" dirty="0"/>
          </a:p>
        </p:txBody>
      </p:sp>
      <p:pic>
        <p:nvPicPr>
          <p:cNvPr id="19460" name="logo FLDL DSL 300x358.bmp" descr="/Users/CarolineBogliotti/Documents/Enseignement/master FLDL/promo master/logo FLDL DSL/logo FLDL DSL 300x358.bmp"/>
          <p:cNvPicPr>
            <a:picLocks noChangeAspect="1"/>
          </p:cNvPicPr>
          <p:nvPr/>
        </p:nvPicPr>
        <p:blipFill>
          <a:blip r:embed="rId3"/>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Image 2"/>
          <p:cNvPicPr>
            <a:picLocks noChangeAspect="1"/>
          </p:cNvPicPr>
          <p:nvPr/>
        </p:nvPicPr>
        <p:blipFill>
          <a:blip r:embed="rId4"/>
          <a:stretch>
            <a:fillRect/>
          </a:stretch>
        </p:blipFill>
        <p:spPr>
          <a:xfrm>
            <a:off x="3933046" y="260872"/>
            <a:ext cx="4995620" cy="2016000"/>
          </a:xfrm>
          <a:prstGeom prst="rect">
            <a:avLst/>
          </a:prstGeom>
        </p:spPr>
      </p:pic>
      <p:pic>
        <p:nvPicPr>
          <p:cNvPr id="4" name="Image 3"/>
          <p:cNvPicPr>
            <a:picLocks noChangeAspect="1"/>
          </p:cNvPicPr>
          <p:nvPr/>
        </p:nvPicPr>
        <p:blipFill>
          <a:blip r:embed="rId5"/>
          <a:stretch>
            <a:fillRect/>
          </a:stretch>
        </p:blipFill>
        <p:spPr>
          <a:xfrm>
            <a:off x="6689204" y="2276872"/>
            <a:ext cx="2476500" cy="3187700"/>
          </a:xfrm>
          <a:prstGeom prst="rect">
            <a:avLst/>
          </a:prstGeom>
        </p:spPr>
      </p:pic>
      <p:pic>
        <p:nvPicPr>
          <p:cNvPr id="6" name="Image 5"/>
          <p:cNvPicPr>
            <a:picLocks noChangeAspect="1"/>
          </p:cNvPicPr>
          <p:nvPr/>
        </p:nvPicPr>
        <p:blipFill>
          <a:blip r:embed="rId6"/>
          <a:stretch>
            <a:fillRect/>
          </a:stretch>
        </p:blipFill>
        <p:spPr>
          <a:xfrm>
            <a:off x="3259437" y="5481368"/>
            <a:ext cx="5924503" cy="1260000"/>
          </a:xfrm>
          <a:prstGeom prst="rect">
            <a:avLst/>
          </a:prstGeom>
        </p:spPr>
      </p:pic>
      <p:pic>
        <p:nvPicPr>
          <p:cNvPr id="8" name="Image 7"/>
          <p:cNvPicPr>
            <a:picLocks noChangeAspect="1"/>
          </p:cNvPicPr>
          <p:nvPr/>
        </p:nvPicPr>
        <p:blipFill>
          <a:blip r:embed="rId7"/>
          <a:stretch>
            <a:fillRect/>
          </a:stretch>
        </p:blipFill>
        <p:spPr>
          <a:xfrm>
            <a:off x="4607646" y="2386978"/>
            <a:ext cx="2039560" cy="2952000"/>
          </a:xfrm>
          <a:prstGeom prst="rect">
            <a:avLst/>
          </a:prstGeom>
        </p:spPr>
      </p:pic>
      <p:pic>
        <p:nvPicPr>
          <p:cNvPr id="9" name="Image 8"/>
          <p:cNvPicPr>
            <a:picLocks noChangeAspect="1"/>
          </p:cNvPicPr>
          <p:nvPr/>
        </p:nvPicPr>
        <p:blipFill>
          <a:blip r:embed="rId8"/>
          <a:stretch>
            <a:fillRect/>
          </a:stretch>
        </p:blipFill>
        <p:spPr>
          <a:xfrm>
            <a:off x="2448646" y="2630218"/>
            <a:ext cx="2159000" cy="3136900"/>
          </a:xfrm>
          <a:prstGeom prst="rect">
            <a:avLst/>
          </a:prstGeom>
        </p:spPr>
      </p:pic>
      <p:pic>
        <p:nvPicPr>
          <p:cNvPr id="10" name="Image 9"/>
          <p:cNvPicPr>
            <a:picLocks noChangeAspect="1"/>
          </p:cNvPicPr>
          <p:nvPr/>
        </p:nvPicPr>
        <p:blipFill>
          <a:blip r:embed="rId9"/>
          <a:stretch>
            <a:fillRect/>
          </a:stretch>
        </p:blipFill>
        <p:spPr>
          <a:xfrm>
            <a:off x="-33856" y="2787877"/>
            <a:ext cx="2514600" cy="3175000"/>
          </a:xfrm>
          <a:prstGeom prst="rect">
            <a:avLst/>
          </a:prstGeom>
        </p:spPr>
      </p:pic>
      <p:sp>
        <p:nvSpPr>
          <p:cNvPr id="11" name="Espace réservé du numéro de diapositive 10"/>
          <p:cNvSpPr>
            <a:spLocks noGrp="1"/>
          </p:cNvSpPr>
          <p:nvPr>
            <p:ph type="sldNum" sz="quarter" idx="12"/>
          </p:nvPr>
        </p:nvSpPr>
        <p:spPr>
          <a:xfrm>
            <a:off x="6553200" y="6448251"/>
            <a:ext cx="2133600" cy="365125"/>
          </a:xfrm>
        </p:spPr>
        <p:txBody>
          <a:bodyPr/>
          <a:lstStyle/>
          <a:p>
            <a:fld id="{7FBF444E-46A9-4C40-8365-384D768E0282}" type="slidenum">
              <a:rPr lang="fr-FR" smtClean="0"/>
              <a:pPr/>
              <a:t>22</a:t>
            </a:fld>
            <a:endParaRPr lang="fr-FR" dirty="0"/>
          </a:p>
        </p:txBody>
      </p:sp>
    </p:spTree>
    <p:extLst>
      <p:ext uri="{BB962C8B-B14F-4D97-AF65-F5344CB8AC3E}">
        <p14:creationId xmlns:p14="http://schemas.microsoft.com/office/powerpoint/2010/main" val="529061101"/>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sz="4000" dirty="0" smtClean="0"/>
              <a:t>Un petit exercice </a:t>
            </a:r>
            <a:br>
              <a:rPr lang="fr-FR" sz="4000" dirty="0" smtClean="0"/>
            </a:br>
            <a:r>
              <a:rPr lang="fr-FR" sz="4000" dirty="0" smtClean="0"/>
              <a:t>de la question posée au savoir-faire</a:t>
            </a:r>
            <a:endParaRPr lang="fr-FR" sz="4000" dirty="0"/>
          </a:p>
        </p:txBody>
      </p:sp>
      <p:sp>
        <p:nvSpPr>
          <p:cNvPr id="6" name="Sous-titre 5"/>
          <p:cNvSpPr>
            <a:spLocks noGrp="1"/>
          </p:cNvSpPr>
          <p:nvPr>
            <p:ph idx="1"/>
          </p:nvPr>
        </p:nvSpPr>
        <p:spPr/>
        <p:txBody>
          <a:bodyPr>
            <a:normAutofit/>
          </a:bodyPr>
          <a:lstStyle/>
          <a:p>
            <a:pPr marL="514350" indent="-514350">
              <a:buNone/>
            </a:pPr>
            <a:r>
              <a:rPr sz="1600" dirty="0" smtClean="0">
                <a:latin typeface="Times"/>
                <a:cs typeface="Times"/>
              </a:rPr>
              <a:t>Bonjour C</a:t>
            </a:r>
            <a:r>
              <a:rPr lang="fr-FR" sz="1600" dirty="0" smtClean="0">
                <a:latin typeface="Times"/>
                <a:cs typeface="Times"/>
              </a:rPr>
              <a:t>.</a:t>
            </a:r>
            <a:r>
              <a:rPr sz="1600" dirty="0" smtClean="0">
                <a:latin typeface="Times"/>
                <a:cs typeface="Times"/>
              </a:rPr>
              <a:t>,</a:t>
            </a:r>
          </a:p>
          <a:p>
            <a:pPr marL="514350" indent="-514350">
              <a:buNone/>
            </a:pPr>
            <a:endParaRPr lang="fr-FR" sz="1600" dirty="0" smtClean="0">
              <a:latin typeface="Times"/>
              <a:cs typeface="Times"/>
            </a:endParaRPr>
          </a:p>
          <a:p>
            <a:pPr marL="514350" indent="-514350">
              <a:buNone/>
            </a:pPr>
            <a:r>
              <a:rPr sz="1600" dirty="0" smtClean="0">
                <a:latin typeface="Times"/>
                <a:cs typeface="Times"/>
              </a:rPr>
              <a:t>J'ai déjà lu pas mal d'articles au sujet des gestes et de la parole, mais je ne parviens pas à trouver </a:t>
            </a:r>
            <a:endParaRPr lang="fr-FR" sz="1600" dirty="0" smtClean="0">
              <a:latin typeface="Times"/>
              <a:cs typeface="Times"/>
            </a:endParaRPr>
          </a:p>
          <a:p>
            <a:pPr marL="514350" indent="-514350">
              <a:buNone/>
            </a:pPr>
            <a:r>
              <a:rPr sz="1600" dirty="0" smtClean="0">
                <a:latin typeface="Times"/>
                <a:cs typeface="Times"/>
              </a:rPr>
              <a:t>dans les méandres d'internet les deux articles suivants (sur lesquels il serait dommage que je fasse</a:t>
            </a:r>
            <a:r>
              <a:rPr lang="fr-FR" sz="1600" dirty="0" smtClean="0">
                <a:latin typeface="Times"/>
                <a:cs typeface="Times"/>
              </a:rPr>
              <a:t> </a:t>
            </a:r>
          </a:p>
          <a:p>
            <a:pPr marL="514350" indent="-514350">
              <a:buNone/>
            </a:pPr>
            <a:r>
              <a:rPr sz="1600" dirty="0" smtClean="0">
                <a:latin typeface="Times"/>
                <a:cs typeface="Times"/>
              </a:rPr>
              <a:t>l'impasse car ils sont pas mal cités):</a:t>
            </a:r>
            <a:endParaRPr lang="fr-FR" sz="1600" dirty="0" smtClean="0">
              <a:latin typeface="Times"/>
              <a:cs typeface="Times"/>
            </a:endParaRPr>
          </a:p>
          <a:p>
            <a:pPr marL="514350" indent="-514350">
              <a:buNone/>
            </a:pPr>
            <a:endParaRPr lang="fr-FR" sz="1600" dirty="0" smtClean="0">
              <a:latin typeface="Times"/>
              <a:cs typeface="Times"/>
            </a:endParaRPr>
          </a:p>
          <a:p>
            <a:pPr marL="514350" indent="-514350">
              <a:buNone/>
            </a:pPr>
            <a:r>
              <a:rPr sz="1600" dirty="0" smtClean="0">
                <a:latin typeface="Times"/>
                <a:cs typeface="Times"/>
              </a:rPr>
              <a:t>Kendon, </a:t>
            </a:r>
            <a:r>
              <a:rPr sz="1600" dirty="0" smtClean="0">
                <a:solidFill>
                  <a:srgbClr val="000000"/>
                </a:solidFill>
                <a:latin typeface="Times"/>
                <a:cs typeface="Times"/>
              </a:rPr>
              <a:t>A. (1988). How gestures can become like words.</a:t>
            </a:r>
            <a:r>
              <a:rPr lang="fr-FR" sz="1600" dirty="0" smtClean="0">
                <a:solidFill>
                  <a:srgbClr val="000000"/>
                </a:solidFill>
                <a:latin typeface="Times"/>
                <a:cs typeface="Times"/>
              </a:rPr>
              <a:t> </a:t>
            </a:r>
            <a:endParaRPr sz="1600" dirty="0" smtClean="0">
              <a:solidFill>
                <a:srgbClr val="000000"/>
              </a:solidFill>
              <a:latin typeface="Times"/>
              <a:cs typeface="Times"/>
            </a:endParaRPr>
          </a:p>
          <a:p>
            <a:pPr marL="514350" indent="-514350">
              <a:buNone/>
            </a:pPr>
            <a:r>
              <a:rPr sz="1600" dirty="0" smtClean="0">
                <a:solidFill>
                  <a:srgbClr val="000000"/>
                </a:solidFill>
                <a:latin typeface="Times"/>
                <a:cs typeface="Times"/>
              </a:rPr>
              <a:t>Kendon, A  (</a:t>
            </a:r>
            <a:r>
              <a:rPr lang="fr-FR" sz="1600" dirty="0" smtClean="0">
                <a:solidFill>
                  <a:srgbClr val="000000"/>
                </a:solidFill>
                <a:latin typeface="Times"/>
                <a:cs typeface="Times"/>
              </a:rPr>
              <a:t>????</a:t>
            </a:r>
            <a:r>
              <a:rPr sz="1600" dirty="0" smtClean="0">
                <a:solidFill>
                  <a:srgbClr val="000000"/>
                </a:solidFill>
                <a:latin typeface="Times"/>
                <a:cs typeface="Times"/>
              </a:rPr>
              <a:t>). Gesture, visible action in utterance.</a:t>
            </a:r>
            <a:r>
              <a:rPr lang="fr-FR" sz="1600" dirty="0" smtClean="0">
                <a:solidFill>
                  <a:srgbClr val="000000"/>
                </a:solidFill>
                <a:latin typeface="Times"/>
                <a:cs typeface="Times"/>
              </a:rPr>
              <a:t> </a:t>
            </a:r>
            <a:endParaRPr sz="1600" dirty="0" smtClean="0">
              <a:solidFill>
                <a:srgbClr val="000000"/>
              </a:solidFill>
              <a:latin typeface="Times"/>
              <a:cs typeface="Times"/>
            </a:endParaRPr>
          </a:p>
          <a:p>
            <a:pPr marL="514350" indent="-514350">
              <a:buNone/>
            </a:pPr>
            <a:r>
              <a:rPr sz="1600" dirty="0" smtClean="0">
                <a:solidFill>
                  <a:srgbClr val="000000"/>
                </a:solidFill>
                <a:latin typeface="Times"/>
                <a:cs typeface="Times"/>
              </a:rPr>
              <a:t> </a:t>
            </a:r>
          </a:p>
          <a:p>
            <a:pPr marL="514350" indent="-514350">
              <a:buNone/>
            </a:pPr>
            <a:r>
              <a:rPr sz="1600" dirty="0" smtClean="0">
                <a:latin typeface="Times"/>
                <a:cs typeface="Times"/>
              </a:rPr>
              <a:t>Les aurais-tu par hasard dans ta bibliothèque perso?</a:t>
            </a:r>
          </a:p>
          <a:p>
            <a:pPr marL="514350" indent="-514350">
              <a:buNone/>
            </a:pPr>
            <a:r>
              <a:rPr sz="1600" dirty="0" smtClean="0">
                <a:latin typeface="Times"/>
                <a:cs typeface="Times"/>
              </a:rPr>
              <a:t>Merci!</a:t>
            </a:r>
            <a:br>
              <a:rPr sz="1600" dirty="0" smtClean="0">
                <a:latin typeface="Times"/>
                <a:cs typeface="Times"/>
              </a:rPr>
            </a:br>
            <a:r>
              <a:rPr sz="1600" dirty="0" smtClean="0">
                <a:latin typeface="Times"/>
                <a:cs typeface="Times"/>
              </a:rPr>
              <a:t/>
            </a:r>
            <a:br>
              <a:rPr sz="1600" dirty="0" smtClean="0">
                <a:latin typeface="Times"/>
                <a:cs typeface="Times"/>
              </a:rPr>
            </a:br>
            <a:r>
              <a:rPr sz="1600" dirty="0" smtClean="0">
                <a:latin typeface="Times"/>
                <a:cs typeface="Times"/>
              </a:rPr>
              <a:t>Bien à toi,</a:t>
            </a:r>
          </a:p>
        </p:txBody>
      </p:sp>
      <p:pic>
        <p:nvPicPr>
          <p:cNvPr id="4" name="logo FLDL DSL 300x358.bmp" descr="/Users/CarolineBogliotti/Documents/Enseignement/master FLDL/promo master/logo FLDL DSL/logo FLDL DSL 300x358.bmp"/>
          <p:cNvPicPr>
            <a:picLocks noChangeAspect="1"/>
          </p:cNvPicPr>
          <p:nvPr/>
        </p:nvPicPr>
        <p:blipFill>
          <a:blip r:embed="rId2"/>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Espace réservé du numéro de diapositive 4"/>
          <p:cNvSpPr>
            <a:spLocks noGrp="1"/>
          </p:cNvSpPr>
          <p:nvPr>
            <p:ph type="sldNum" sz="quarter" idx="12"/>
          </p:nvPr>
        </p:nvSpPr>
        <p:spPr/>
        <p:txBody>
          <a:bodyPr/>
          <a:lstStyle/>
          <a:p>
            <a:fld id="{7FBF444E-46A9-4C40-8365-384D768E0282}" type="slidenum">
              <a:rPr lang="fr-FR" smtClean="0"/>
              <a:pPr/>
              <a:t>23</a:t>
            </a:fld>
            <a:endParaRPr lang="fr-FR"/>
          </a:p>
        </p:txBody>
      </p:sp>
    </p:spTree>
    <p:extLst>
      <p:ext uri="{BB962C8B-B14F-4D97-AF65-F5344CB8AC3E}">
        <p14:creationId xmlns:p14="http://schemas.microsoft.com/office/powerpoint/2010/main" val="137943291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sz="4000" dirty="0" smtClean="0"/>
              <a:t>Un petit exercice </a:t>
            </a:r>
            <a:br>
              <a:rPr lang="fr-FR" sz="4000" dirty="0" smtClean="0"/>
            </a:br>
            <a:r>
              <a:rPr lang="fr-FR" sz="4000" dirty="0" smtClean="0"/>
              <a:t>de la question posée au </a:t>
            </a:r>
            <a:r>
              <a:rPr lang="fr-FR" sz="4000" smtClean="0"/>
              <a:t>savoir-faire</a:t>
            </a:r>
            <a:endParaRPr lang="fr-FR" sz="4000" dirty="0"/>
          </a:p>
        </p:txBody>
      </p:sp>
      <p:sp>
        <p:nvSpPr>
          <p:cNvPr id="6" name="Sous-titre 5"/>
          <p:cNvSpPr>
            <a:spLocks noGrp="1"/>
          </p:cNvSpPr>
          <p:nvPr>
            <p:ph idx="1"/>
          </p:nvPr>
        </p:nvSpPr>
        <p:spPr/>
        <p:txBody>
          <a:bodyPr>
            <a:normAutofit/>
          </a:bodyPr>
          <a:lstStyle/>
          <a:p>
            <a:pPr marL="514350" indent="-514350">
              <a:buNone/>
            </a:pPr>
            <a:r>
              <a:rPr sz="1600" dirty="0" smtClean="0">
                <a:latin typeface="Times"/>
                <a:cs typeface="Times"/>
              </a:rPr>
              <a:t>Bonjour C</a:t>
            </a:r>
            <a:r>
              <a:rPr lang="fr-FR" sz="1600" dirty="0" smtClean="0">
                <a:latin typeface="Times"/>
                <a:cs typeface="Times"/>
              </a:rPr>
              <a:t>.</a:t>
            </a:r>
            <a:r>
              <a:rPr sz="1600" dirty="0" smtClean="0">
                <a:latin typeface="Times"/>
                <a:cs typeface="Times"/>
              </a:rPr>
              <a:t>,</a:t>
            </a:r>
          </a:p>
          <a:p>
            <a:pPr marL="514350" indent="-514350">
              <a:buNone/>
            </a:pPr>
            <a:endParaRPr lang="fr-FR" sz="1600" dirty="0" smtClean="0">
              <a:latin typeface="Times"/>
              <a:cs typeface="Times"/>
            </a:endParaRPr>
          </a:p>
          <a:p>
            <a:pPr marL="514350" indent="-514350">
              <a:buNone/>
            </a:pPr>
            <a:r>
              <a:rPr sz="1600" dirty="0" smtClean="0">
                <a:latin typeface="Times"/>
                <a:cs typeface="Times"/>
              </a:rPr>
              <a:t>J'ai déjà lu pas mal d'articles au sujet des gestes et de la parole, mais je ne parviens pas à trouver </a:t>
            </a:r>
            <a:endParaRPr lang="fr-FR" sz="1600" dirty="0" smtClean="0">
              <a:latin typeface="Times"/>
              <a:cs typeface="Times"/>
            </a:endParaRPr>
          </a:p>
          <a:p>
            <a:pPr marL="514350" indent="-514350">
              <a:buNone/>
            </a:pPr>
            <a:r>
              <a:rPr sz="1600" dirty="0" smtClean="0">
                <a:latin typeface="Times"/>
                <a:cs typeface="Times"/>
              </a:rPr>
              <a:t>dans les </a:t>
            </a:r>
            <a:r>
              <a:rPr sz="1600" dirty="0" smtClean="0">
                <a:solidFill>
                  <a:srgbClr val="FF0000"/>
                </a:solidFill>
                <a:latin typeface="Times"/>
                <a:cs typeface="Times"/>
              </a:rPr>
              <a:t>méandres d'internet </a:t>
            </a:r>
            <a:r>
              <a:rPr sz="1600" dirty="0" smtClean="0">
                <a:latin typeface="Times"/>
                <a:cs typeface="Times"/>
              </a:rPr>
              <a:t>les deux articles suivants (sur lesquels il serait dommage que je fasse</a:t>
            </a:r>
            <a:r>
              <a:rPr lang="fr-FR" sz="1600" dirty="0" smtClean="0">
                <a:latin typeface="Times"/>
                <a:cs typeface="Times"/>
              </a:rPr>
              <a:t> </a:t>
            </a:r>
          </a:p>
          <a:p>
            <a:pPr marL="514350" indent="-514350">
              <a:buNone/>
            </a:pPr>
            <a:r>
              <a:rPr sz="1600" dirty="0" smtClean="0">
                <a:solidFill>
                  <a:srgbClr val="FF0000"/>
                </a:solidFill>
                <a:latin typeface="Times"/>
                <a:cs typeface="Times"/>
              </a:rPr>
              <a:t>l'impasse </a:t>
            </a:r>
            <a:r>
              <a:rPr sz="1600" dirty="0" smtClean="0">
                <a:latin typeface="Times"/>
                <a:cs typeface="Times"/>
              </a:rPr>
              <a:t>car </a:t>
            </a:r>
            <a:r>
              <a:rPr sz="1600" dirty="0" smtClean="0">
                <a:solidFill>
                  <a:srgbClr val="FF0000"/>
                </a:solidFill>
                <a:latin typeface="Times"/>
                <a:cs typeface="Times"/>
              </a:rPr>
              <a:t>ils sont pas mal cités</a:t>
            </a:r>
            <a:r>
              <a:rPr sz="1600" dirty="0" smtClean="0">
                <a:latin typeface="Times"/>
                <a:cs typeface="Times"/>
              </a:rPr>
              <a:t>):</a:t>
            </a:r>
            <a:endParaRPr lang="fr-FR" sz="1600" dirty="0" smtClean="0">
              <a:latin typeface="Times"/>
              <a:cs typeface="Times"/>
            </a:endParaRPr>
          </a:p>
          <a:p>
            <a:pPr marL="514350" indent="-514350">
              <a:buNone/>
            </a:pPr>
            <a:endParaRPr lang="fr-FR" sz="1600" dirty="0" smtClean="0">
              <a:latin typeface="Times"/>
              <a:cs typeface="Times"/>
            </a:endParaRPr>
          </a:p>
          <a:p>
            <a:pPr marL="514350" indent="-514350">
              <a:buNone/>
            </a:pPr>
            <a:r>
              <a:rPr sz="1600" dirty="0" smtClean="0">
                <a:latin typeface="Times"/>
                <a:cs typeface="Times"/>
              </a:rPr>
              <a:t>Kendon, A. </a:t>
            </a:r>
            <a:r>
              <a:rPr sz="1600" dirty="0" smtClean="0">
                <a:solidFill>
                  <a:srgbClr val="FF0000"/>
                </a:solidFill>
                <a:latin typeface="Times"/>
                <a:cs typeface="Times"/>
              </a:rPr>
              <a:t>(1988)</a:t>
            </a:r>
            <a:r>
              <a:rPr sz="1600" dirty="0" smtClean="0">
                <a:latin typeface="Times"/>
                <a:cs typeface="Times"/>
              </a:rPr>
              <a:t>. How gestures can become like words.</a:t>
            </a:r>
            <a:r>
              <a:rPr lang="fr-FR" sz="1600" dirty="0" smtClean="0">
                <a:latin typeface="Times"/>
                <a:cs typeface="Times"/>
              </a:rPr>
              <a:t> </a:t>
            </a:r>
            <a:r>
              <a:rPr lang="fr-FR" sz="1600" dirty="0" smtClean="0">
                <a:solidFill>
                  <a:srgbClr val="FF0000"/>
                </a:solidFill>
                <a:latin typeface="Times"/>
                <a:cs typeface="Times"/>
              </a:rPr>
              <a:t>Revue ? Livre ? Pages ?</a:t>
            </a:r>
            <a:r>
              <a:rPr sz="1600" dirty="0" smtClean="0">
                <a:latin typeface="Times"/>
                <a:cs typeface="Times"/>
              </a:rPr>
              <a:t> </a:t>
            </a:r>
          </a:p>
          <a:p>
            <a:pPr marL="514350" indent="-514350">
              <a:buNone/>
            </a:pPr>
            <a:r>
              <a:rPr sz="1600" dirty="0" smtClean="0">
                <a:latin typeface="Times"/>
                <a:cs typeface="Times"/>
              </a:rPr>
              <a:t>Kendon, A  </a:t>
            </a:r>
            <a:r>
              <a:rPr sz="1600" dirty="0" smtClean="0">
                <a:solidFill>
                  <a:srgbClr val="FF0000"/>
                </a:solidFill>
                <a:latin typeface="Times"/>
                <a:cs typeface="Times"/>
              </a:rPr>
              <a:t>(</a:t>
            </a:r>
            <a:r>
              <a:rPr lang="fr-FR" sz="1600" dirty="0" smtClean="0">
                <a:solidFill>
                  <a:srgbClr val="FF0000"/>
                </a:solidFill>
                <a:latin typeface="Times"/>
                <a:cs typeface="Times"/>
              </a:rPr>
              <a:t>????</a:t>
            </a:r>
            <a:r>
              <a:rPr sz="1600" dirty="0" smtClean="0">
                <a:solidFill>
                  <a:srgbClr val="FF0000"/>
                </a:solidFill>
                <a:latin typeface="Times"/>
                <a:cs typeface="Times"/>
              </a:rPr>
              <a:t>)</a:t>
            </a:r>
            <a:r>
              <a:rPr sz="1600" dirty="0" smtClean="0">
                <a:latin typeface="Times"/>
                <a:cs typeface="Times"/>
              </a:rPr>
              <a:t>. Gesture, visible action in utterance.</a:t>
            </a:r>
            <a:r>
              <a:rPr lang="fr-FR" sz="1600" dirty="0" smtClean="0">
                <a:solidFill>
                  <a:srgbClr val="FF0000"/>
                </a:solidFill>
                <a:latin typeface="Times"/>
                <a:cs typeface="Times"/>
              </a:rPr>
              <a:t> </a:t>
            </a:r>
            <a:endParaRPr sz="1600" dirty="0" smtClean="0">
              <a:latin typeface="Times"/>
              <a:cs typeface="Times"/>
            </a:endParaRPr>
          </a:p>
          <a:p>
            <a:pPr marL="514350" indent="-514350">
              <a:buNone/>
            </a:pPr>
            <a:r>
              <a:rPr sz="1600" dirty="0" smtClean="0">
                <a:latin typeface="Times"/>
                <a:cs typeface="Times"/>
              </a:rPr>
              <a:t> </a:t>
            </a:r>
          </a:p>
          <a:p>
            <a:pPr marL="514350" indent="-514350">
              <a:buNone/>
            </a:pPr>
            <a:r>
              <a:rPr sz="1600" dirty="0" smtClean="0">
                <a:latin typeface="Times"/>
                <a:cs typeface="Times"/>
              </a:rPr>
              <a:t>Les aurais-tu par hasard dans ta bibliothèque perso?</a:t>
            </a:r>
          </a:p>
          <a:p>
            <a:pPr marL="514350" indent="-514350">
              <a:buNone/>
            </a:pPr>
            <a:r>
              <a:rPr sz="1600" dirty="0" smtClean="0">
                <a:latin typeface="Times"/>
                <a:cs typeface="Times"/>
              </a:rPr>
              <a:t>Merci!</a:t>
            </a:r>
            <a:br>
              <a:rPr sz="1600" dirty="0" smtClean="0">
                <a:latin typeface="Times"/>
                <a:cs typeface="Times"/>
              </a:rPr>
            </a:br>
            <a:r>
              <a:rPr sz="1600" dirty="0" smtClean="0">
                <a:latin typeface="Times"/>
                <a:cs typeface="Times"/>
              </a:rPr>
              <a:t/>
            </a:r>
            <a:br>
              <a:rPr sz="1600" dirty="0" smtClean="0">
                <a:latin typeface="Times"/>
                <a:cs typeface="Times"/>
              </a:rPr>
            </a:br>
            <a:r>
              <a:rPr sz="1600" dirty="0" smtClean="0">
                <a:latin typeface="Times"/>
                <a:cs typeface="Times"/>
              </a:rPr>
              <a:t>Bien à toi,</a:t>
            </a:r>
          </a:p>
          <a:p>
            <a:pPr marL="514350" indent="-514350">
              <a:buNone/>
            </a:pPr>
            <a:endParaRPr lang="fr-FR" sz="2000" dirty="0"/>
          </a:p>
        </p:txBody>
      </p:sp>
      <p:pic>
        <p:nvPicPr>
          <p:cNvPr id="4" name="logo FLDL DSL 300x358.bmp" descr="/Users/CarolineBogliotti/Documents/Enseignement/master FLDL/promo master/logo FLDL DSL/logo FLDL DSL 300x358.bmp"/>
          <p:cNvPicPr>
            <a:picLocks noChangeAspect="1"/>
          </p:cNvPicPr>
          <p:nvPr/>
        </p:nvPicPr>
        <p:blipFill>
          <a:blip r:embed="rId3"/>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Espace réservé du numéro de diapositive 4"/>
          <p:cNvSpPr>
            <a:spLocks noGrp="1"/>
          </p:cNvSpPr>
          <p:nvPr>
            <p:ph type="sldNum" sz="quarter" idx="12"/>
          </p:nvPr>
        </p:nvSpPr>
        <p:spPr/>
        <p:txBody>
          <a:bodyPr/>
          <a:lstStyle/>
          <a:p>
            <a:fld id="{7FBF444E-46A9-4C40-8365-384D768E0282}" type="slidenum">
              <a:rPr lang="fr-FR" smtClean="0"/>
              <a:pPr/>
              <a:t>24</a:t>
            </a:fld>
            <a:endParaRPr lang="fr-FR"/>
          </a:p>
        </p:txBody>
      </p:sp>
    </p:spTree>
    <p:extLst>
      <p:ext uri="{BB962C8B-B14F-4D97-AF65-F5344CB8AC3E}">
        <p14:creationId xmlns:p14="http://schemas.microsoft.com/office/powerpoint/2010/main" val="48112577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a:xfrm>
            <a:off x="457200" y="274638"/>
            <a:ext cx="8229600" cy="5287962"/>
          </a:xfrm>
        </p:spPr>
        <p:txBody>
          <a:bodyPr>
            <a:normAutofit/>
          </a:bodyPr>
          <a:lstStyle/>
          <a:p>
            <a:r>
              <a:rPr lang="fr-FR" sz="3200" dirty="0" smtClean="0"/>
              <a:t>2. Sources, références, gestion des références :</a:t>
            </a:r>
            <a:br>
              <a:rPr lang="fr-FR" sz="3200" dirty="0" smtClean="0"/>
            </a:br>
            <a:r>
              <a:rPr lang="fr-FR" sz="3200" dirty="0" smtClean="0"/>
              <a:t>le logiciel de références bibliographiques</a:t>
            </a:r>
            <a:br>
              <a:rPr lang="fr-FR" sz="3200" dirty="0" smtClean="0"/>
            </a:br>
            <a:r>
              <a:rPr lang="fr-FR" sz="1600" i="1" dirty="0" smtClean="0"/>
              <a:t>(ou comment ne pas taper l’intégralité de ses références bibliographiques à la main !)</a:t>
            </a:r>
            <a:endParaRPr lang="fr-FR" sz="3200" i="1" dirty="0"/>
          </a:p>
        </p:txBody>
      </p:sp>
      <p:pic>
        <p:nvPicPr>
          <p:cNvPr id="19460" name="logo FLDL DSL 300x358.bmp" descr="/Users/CarolineBogliotti/Documents/Enseignement/master FLDL/promo master/logo FLDL DSL/logo FLDL DSL 300x358.bmp"/>
          <p:cNvPicPr>
            <a:picLocks noChangeAspect="1"/>
          </p:cNvPicPr>
          <p:nvPr/>
        </p:nvPicPr>
        <p:blipFill>
          <a:blip r:embed="rId3"/>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Espace réservé du numéro de diapositive 2"/>
          <p:cNvSpPr>
            <a:spLocks noGrp="1"/>
          </p:cNvSpPr>
          <p:nvPr>
            <p:ph type="sldNum" sz="quarter" idx="12"/>
          </p:nvPr>
        </p:nvSpPr>
        <p:spPr/>
        <p:txBody>
          <a:bodyPr/>
          <a:lstStyle/>
          <a:p>
            <a:fld id="{7FBF444E-46A9-4C40-8365-384D768E0282}" type="slidenum">
              <a:rPr lang="fr-FR" smtClean="0"/>
              <a:pPr/>
              <a:t>25</a:t>
            </a:fld>
            <a:endParaRPr lang="fr-FR"/>
          </a:p>
        </p:txBody>
      </p:sp>
    </p:spTree>
    <p:extLst>
      <p:ext uri="{BB962C8B-B14F-4D97-AF65-F5344CB8AC3E}">
        <p14:creationId xmlns:p14="http://schemas.microsoft.com/office/powerpoint/2010/main" val="355234604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FR" dirty="0" err="1" smtClean="0"/>
              <a:t>Zotero</a:t>
            </a:r>
            <a:endParaRPr lang="fr-FR" dirty="0"/>
          </a:p>
        </p:txBody>
      </p:sp>
      <p:pic>
        <p:nvPicPr>
          <p:cNvPr id="8" name="Espace réservé du contenu 7" descr="1.tiff"/>
          <p:cNvPicPr>
            <a:picLocks noGrp="1" noChangeAspect="1"/>
          </p:cNvPicPr>
          <p:nvPr>
            <p:ph idx="1"/>
          </p:nvPr>
        </p:nvPicPr>
        <p:blipFill>
          <a:blip r:embed="rId3"/>
          <a:stretch>
            <a:fillRect/>
          </a:stretch>
        </p:blipFill>
        <p:spPr>
          <a:xfrm>
            <a:off x="3581400" y="762000"/>
            <a:ext cx="5260690" cy="4786296"/>
          </a:xfrm>
          <a:prstGeom prst="rect">
            <a:avLst/>
          </a:prstGeom>
          <a:ln>
            <a:noFill/>
          </a:ln>
          <a:effectLst>
            <a:outerShdw blurRad="292100" dist="139700" dir="2700000" algn="tl" rotWithShape="0">
              <a:srgbClr val="333333">
                <a:alpha val="65000"/>
              </a:srgbClr>
            </a:outerShdw>
          </a:effectLst>
        </p:spPr>
      </p:pic>
      <p:sp>
        <p:nvSpPr>
          <p:cNvPr id="7" name="Espace réservé du texte 6"/>
          <p:cNvSpPr>
            <a:spLocks noGrp="1"/>
          </p:cNvSpPr>
          <p:nvPr>
            <p:ph type="body" sz="half" idx="2"/>
          </p:nvPr>
        </p:nvSpPr>
        <p:spPr/>
        <p:txBody>
          <a:bodyPr>
            <a:normAutofit lnSpcReduction="10000"/>
          </a:bodyPr>
          <a:lstStyle/>
          <a:p>
            <a:pPr>
              <a:buFontTx/>
              <a:buChar char="-"/>
            </a:pPr>
            <a:r>
              <a:rPr lang="fr-FR" dirty="0" smtClean="0"/>
              <a:t>Logiciel de gestion de références gratuit, libre et open source</a:t>
            </a:r>
          </a:p>
          <a:p>
            <a:pPr>
              <a:buFontTx/>
              <a:buChar char="-"/>
            </a:pPr>
            <a:r>
              <a:rPr lang="fr-FR" dirty="0" smtClean="0"/>
              <a:t> Il permet de gérer des données bibliographiques et des documents de recherches (PDF, images, articles de journaux)</a:t>
            </a:r>
          </a:p>
          <a:p>
            <a:pPr>
              <a:buFontTx/>
              <a:buChar char="-"/>
            </a:pPr>
            <a:endParaRPr lang="fr-FR" dirty="0" smtClean="0"/>
          </a:p>
          <a:p>
            <a:pPr>
              <a:buFontTx/>
              <a:buChar char="-"/>
            </a:pPr>
            <a:r>
              <a:rPr dirty="0" smtClean="0"/>
              <a:t>Sur de nombreux sites Web tels que les catalogues de bibliothèque (</a:t>
            </a:r>
            <a:r>
              <a:rPr dirty="0" smtClean="0">
                <a:hlinkClick r:id="rId4" tooltip="Sudoc"/>
              </a:rPr>
              <a:t>sudoc</a:t>
            </a:r>
            <a:r>
              <a:rPr dirty="0" smtClean="0"/>
              <a:t>, </a:t>
            </a:r>
            <a:r>
              <a:rPr dirty="0" smtClean="0">
                <a:hlinkClick r:id="rId5" tooltip="Bibliothèque nationale de France"/>
              </a:rPr>
              <a:t>bnf</a:t>
            </a:r>
            <a:r>
              <a:rPr dirty="0" smtClean="0"/>
              <a:t>, etc.), </a:t>
            </a:r>
            <a:r>
              <a:rPr dirty="0" smtClean="0">
                <a:hlinkClick r:id="rId6" tooltip="Hyper articles en ligne"/>
              </a:rPr>
              <a:t>HAL</a:t>
            </a:r>
            <a:r>
              <a:rPr dirty="0" smtClean="0"/>
              <a:t>, </a:t>
            </a:r>
            <a:r>
              <a:rPr dirty="0" smtClean="0">
                <a:hlinkClick r:id="rId7" tooltip="Revues.org"/>
              </a:rPr>
              <a:t>Revues.org</a:t>
            </a:r>
            <a:r>
              <a:rPr dirty="0" smtClean="0"/>
              <a:t>, </a:t>
            </a:r>
            <a:r>
              <a:rPr dirty="0" smtClean="0">
                <a:hlinkClick r:id="rId8" tooltip="Revues.org"/>
              </a:rPr>
              <a:t>Hypothèse</a:t>
            </a:r>
            <a:r>
              <a:rPr dirty="0" smtClean="0"/>
              <a:t>, </a:t>
            </a:r>
            <a:r>
              <a:rPr dirty="0" smtClean="0">
                <a:hlinkClick r:id="rId9" tooltip="Persée (portail)"/>
              </a:rPr>
              <a:t>Persée</a:t>
            </a:r>
            <a:r>
              <a:rPr dirty="0" smtClean="0"/>
              <a:t>, </a:t>
            </a:r>
            <a:r>
              <a:rPr dirty="0" smtClean="0">
                <a:hlinkClick r:id="rId10" tooltip="Google Scholar"/>
              </a:rPr>
              <a:t>Google Scholar</a:t>
            </a:r>
            <a:r>
              <a:rPr dirty="0" smtClean="0"/>
              <a:t>, </a:t>
            </a:r>
            <a:r>
              <a:rPr dirty="0" smtClean="0">
                <a:hlinkClick r:id="rId11" tooltip="Google Livres"/>
              </a:rPr>
              <a:t>Google Livres</a:t>
            </a:r>
            <a:r>
              <a:rPr dirty="0" smtClean="0"/>
              <a:t>, </a:t>
            </a:r>
            <a:r>
              <a:rPr dirty="0" smtClean="0">
                <a:hlinkClick r:id="rId12" tooltip="Amazon.com"/>
              </a:rPr>
              <a:t>Amazon.com</a:t>
            </a:r>
            <a:r>
              <a:rPr dirty="0" smtClean="0"/>
              <a:t>, </a:t>
            </a:r>
            <a:r>
              <a:rPr dirty="0" smtClean="0">
                <a:hlinkClick r:id="rId13" tooltip="Wikipédia"/>
              </a:rPr>
              <a:t>Wikipédia</a:t>
            </a:r>
            <a:r>
              <a:rPr dirty="0" smtClean="0"/>
              <a:t> et les sites Web des éditeurs, Zotero affiche à extrémité droite de la barre d'adresse une icône représentant un livre, un article, ou une autre ressource en cours de visualisation (image, billet de blog, etc.). En cliquant sur</a:t>
            </a:r>
            <a:r>
              <a:rPr lang="fr-FR" dirty="0" smtClean="0"/>
              <a:t> cette icône, </a:t>
            </a:r>
            <a:r>
              <a:rPr dirty="0" smtClean="0"/>
              <a:t>les informations de référence du document sont enregistrées dans la bibliothèque Zotero de votre navigateur.</a:t>
            </a:r>
            <a:endParaRPr lang="fr-FR" dirty="0"/>
          </a:p>
        </p:txBody>
      </p:sp>
      <p:pic>
        <p:nvPicPr>
          <p:cNvPr id="19460" name="logo FLDL DSL 300x358.bmp" descr="/Users/CarolineBogliotti/Documents/Enseignement/master FLDL/promo master/logo FLDL DSL/logo FLDL DSL 300x358.bmp"/>
          <p:cNvPicPr>
            <a:picLocks noChangeAspect="1"/>
          </p:cNvPicPr>
          <p:nvPr/>
        </p:nvPicPr>
        <p:blipFill>
          <a:blip r:embed="rId14"/>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Espace réservé du numéro de diapositive 2"/>
          <p:cNvSpPr>
            <a:spLocks noGrp="1"/>
          </p:cNvSpPr>
          <p:nvPr>
            <p:ph type="sldNum" sz="quarter" idx="12"/>
          </p:nvPr>
        </p:nvSpPr>
        <p:spPr/>
        <p:txBody>
          <a:bodyPr/>
          <a:lstStyle/>
          <a:p>
            <a:fld id="{7FBF444E-46A9-4C40-8365-384D768E0282}" type="slidenum">
              <a:rPr lang="fr-FR" smtClean="0"/>
              <a:pPr/>
              <a:t>26</a:t>
            </a:fld>
            <a:endParaRPr lang="fr-FR"/>
          </a:p>
        </p:txBody>
      </p:sp>
    </p:spTree>
    <p:extLst>
      <p:ext uri="{BB962C8B-B14F-4D97-AF65-F5344CB8AC3E}">
        <p14:creationId xmlns:p14="http://schemas.microsoft.com/office/powerpoint/2010/main" val="168597194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FR" smtClean="0"/>
              <a:t>Zotero</a:t>
            </a:r>
            <a:endParaRPr lang="fr-FR" dirty="0"/>
          </a:p>
        </p:txBody>
      </p:sp>
      <p:sp>
        <p:nvSpPr>
          <p:cNvPr id="7" name="Espace réservé du texte 6"/>
          <p:cNvSpPr>
            <a:spLocks noGrp="1"/>
          </p:cNvSpPr>
          <p:nvPr>
            <p:ph type="body" sz="half" idx="2"/>
          </p:nvPr>
        </p:nvSpPr>
        <p:spPr/>
        <p:txBody>
          <a:bodyPr/>
          <a:lstStyle/>
          <a:p>
            <a:pPr marL="342900" indent="-342900">
              <a:buFont typeface="+mj-lt"/>
              <a:buAutoNum type="arabicPeriod"/>
            </a:pPr>
            <a:r>
              <a:rPr lang="fr-FR" dirty="0" smtClean="0"/>
              <a:t>Création d’un compte </a:t>
            </a:r>
            <a:r>
              <a:rPr lang="fr-FR" dirty="0" err="1" smtClean="0"/>
              <a:t>Zotero</a:t>
            </a:r>
            <a:endParaRPr lang="fr-FR" dirty="0" smtClean="0"/>
          </a:p>
          <a:p>
            <a:pPr marL="342900" indent="-342900">
              <a:buFont typeface="+mj-lt"/>
              <a:buAutoNum type="arabicPeriod"/>
            </a:pPr>
            <a:r>
              <a:rPr lang="fr-FR" dirty="0" smtClean="0"/>
              <a:t>Exporter des références</a:t>
            </a:r>
          </a:p>
          <a:p>
            <a:endParaRPr lang="fr-FR" dirty="0"/>
          </a:p>
        </p:txBody>
      </p:sp>
      <p:pic>
        <p:nvPicPr>
          <p:cNvPr id="19460" name="logo FLDL DSL 300x358.bmp" descr="/Users/CarolineBogliotti/Documents/Enseignement/master FLDL/promo master/logo FLDL DSL/logo FLDL DSL 300x358.bmp"/>
          <p:cNvPicPr>
            <a:picLocks noChangeAspect="1"/>
          </p:cNvPicPr>
          <p:nvPr/>
        </p:nvPicPr>
        <p:blipFill>
          <a:blip r:embed="rId3"/>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8.tiff" descr="/Users/CarolineBogliotti/Desktop/8.tiff"/>
          <p:cNvPicPr>
            <a:picLocks noGrp="1" noChangeAspect="1"/>
          </p:cNvPicPr>
          <p:nvPr>
            <p:ph idx="1"/>
          </p:nvPr>
        </p:nvPicPr>
        <p:blipFill>
          <a:blip r:embed="rId4" r:link="rId5"/>
          <a:stretch>
            <a:fillRect/>
          </a:stretch>
        </p:blipFill>
        <p:spPr>
          <a:xfrm>
            <a:off x="3465513" y="273050"/>
            <a:ext cx="4773962" cy="4756149"/>
          </a:xfrm>
          <a:prstGeom prst="rect">
            <a:avLst/>
          </a:prstGeom>
          <a:ln>
            <a:noFill/>
          </a:ln>
          <a:effectLst>
            <a:outerShdw blurRad="292100" dist="139700" dir="2700000" algn="tl" rotWithShape="0">
              <a:srgbClr val="333333">
                <a:alpha val="65000"/>
              </a:srgbClr>
            </a:outerShdw>
          </a:effectLst>
        </p:spPr>
      </p:pic>
      <p:pic>
        <p:nvPicPr>
          <p:cNvPr id="13" name="9.tiff" descr="/Users/CarolineBogliotti/Desktop/9.tiff"/>
          <p:cNvPicPr>
            <a:picLocks noChangeAspect="1"/>
          </p:cNvPicPr>
          <p:nvPr/>
        </p:nvPicPr>
        <p:blipFill>
          <a:blip r:embed="rId6" r:link="rId7"/>
          <a:stretch>
            <a:fillRect/>
          </a:stretch>
        </p:blipFill>
        <p:spPr>
          <a:xfrm>
            <a:off x="1446658" y="2362200"/>
            <a:ext cx="4128785" cy="4113379"/>
          </a:xfrm>
          <a:prstGeom prst="rect">
            <a:avLst/>
          </a:prstGeom>
          <a:ln>
            <a:noFill/>
          </a:ln>
          <a:effectLst>
            <a:outerShdw blurRad="292100" dist="139700" dir="2700000" algn="tl" rotWithShape="0">
              <a:srgbClr val="333333">
                <a:alpha val="65000"/>
              </a:srgbClr>
            </a:outerShdw>
          </a:effectLst>
        </p:spPr>
      </p:pic>
      <p:sp>
        <p:nvSpPr>
          <p:cNvPr id="14" name="Ellipse 13"/>
          <p:cNvSpPr/>
          <p:nvPr/>
        </p:nvSpPr>
        <p:spPr>
          <a:xfrm>
            <a:off x="7239000" y="2667000"/>
            <a:ext cx="914400" cy="304800"/>
          </a:xfrm>
          <a:prstGeom prst="ellipse">
            <a:avLst/>
          </a:prstGeom>
          <a:noFill/>
          <a:ln w="38100" cap="flat" cmpd="sng" algn="ctr">
            <a:solidFill>
              <a:srgbClr val="008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5" name="Ellipse 14"/>
          <p:cNvSpPr/>
          <p:nvPr/>
        </p:nvSpPr>
        <p:spPr>
          <a:xfrm>
            <a:off x="2286000" y="3733800"/>
            <a:ext cx="2590800" cy="457200"/>
          </a:xfrm>
          <a:prstGeom prst="ellipse">
            <a:avLst/>
          </a:prstGeom>
          <a:noFill/>
          <a:ln w="38100" cap="flat" cmpd="sng" algn="ctr">
            <a:solidFill>
              <a:srgbClr val="008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Espace réservé du numéro de diapositive 2"/>
          <p:cNvSpPr>
            <a:spLocks noGrp="1"/>
          </p:cNvSpPr>
          <p:nvPr>
            <p:ph type="sldNum" sz="quarter" idx="12"/>
          </p:nvPr>
        </p:nvSpPr>
        <p:spPr/>
        <p:txBody>
          <a:bodyPr/>
          <a:lstStyle/>
          <a:p>
            <a:fld id="{7FBF444E-46A9-4C40-8365-384D768E0282}" type="slidenum">
              <a:rPr lang="fr-FR" smtClean="0"/>
              <a:pPr/>
              <a:t>27</a:t>
            </a:fld>
            <a:endParaRPr lang="fr-FR"/>
          </a:p>
        </p:txBody>
      </p:sp>
    </p:spTree>
    <p:extLst>
      <p:ext uri="{BB962C8B-B14F-4D97-AF65-F5344CB8AC3E}">
        <p14:creationId xmlns:p14="http://schemas.microsoft.com/office/powerpoint/2010/main" val="17574075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10000" fill="hold" grpId="0" nodeType="withEffect">
                                  <p:stCondLst>
                                    <p:cond delay="0"/>
                                  </p:stCondLst>
                                  <p:childTnLst>
                                    <p:anim calcmode="discrete" valueType="str">
                                      <p:cBhvr>
                                        <p:cTn id="6" dur="2000" fill="hold"/>
                                        <p:tgtEl>
                                          <p:spTgt spid="14"/>
                                        </p:tgtEl>
                                        <p:attrNameLst>
                                          <p:attrName>style.visibility</p:attrName>
                                        </p:attrNameLst>
                                      </p:cBhvr>
                                      <p:tavLst>
                                        <p:tav tm="0">
                                          <p:val>
                                            <p:strVal val="hidden"/>
                                          </p:val>
                                        </p:tav>
                                        <p:tav tm="50000">
                                          <p:val>
                                            <p:strVal val="visible"/>
                                          </p:val>
                                        </p:tav>
                                      </p:tavLst>
                                    </p:anim>
                                  </p:childTnLst>
                                </p:cTn>
                              </p:par>
                              <p:par>
                                <p:cTn id="7" presetID="35" presetClass="emph" presetSubtype="0" repeatCount="10000" fill="hold" grpId="0" nodeType="withEffect">
                                  <p:stCondLst>
                                    <p:cond delay="0"/>
                                  </p:stCondLst>
                                  <p:childTnLst>
                                    <p:anim calcmode="discrete" valueType="str">
                                      <p:cBhvr>
                                        <p:cTn id="8" dur="2000" fill="hold"/>
                                        <p:tgtEl>
                                          <p:spTgt spid="1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logo FLDL DSL 300x358.bmp" descr="/Users/CarolineBogliotti/Documents/Enseignement/master FLDL/promo master/logo FLDL DSL/logo FLDL DSL 300x358.bmp"/>
          <p:cNvPicPr>
            <a:picLocks noChangeAspect="1"/>
          </p:cNvPicPr>
          <p:nvPr/>
        </p:nvPicPr>
        <p:blipFill>
          <a:blip r:embed="rId3"/>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Titre 16"/>
          <p:cNvSpPr>
            <a:spLocks noGrp="1"/>
          </p:cNvSpPr>
          <p:nvPr>
            <p:ph type="title"/>
          </p:nvPr>
        </p:nvSpPr>
        <p:spPr/>
        <p:txBody>
          <a:bodyPr>
            <a:normAutofit/>
          </a:bodyPr>
          <a:lstStyle/>
          <a:p>
            <a:r>
              <a:rPr lang="fr-FR" sz="3200" dirty="0" smtClean="0">
                <a:latin typeface="+mn-lt"/>
              </a:rPr>
              <a:t>Fonctions basiques &amp; indispensables</a:t>
            </a:r>
            <a:endParaRPr lang="fr-FR" sz="3200" dirty="0">
              <a:latin typeface="+mn-lt"/>
            </a:endParaRPr>
          </a:p>
        </p:txBody>
      </p:sp>
      <p:sp>
        <p:nvSpPr>
          <p:cNvPr id="19" name="ZoneTexte 18"/>
          <p:cNvSpPr txBox="1"/>
          <p:nvPr/>
        </p:nvSpPr>
        <p:spPr>
          <a:xfrm>
            <a:off x="0" y="1828800"/>
            <a:ext cx="1576336" cy="307777"/>
          </a:xfrm>
          <a:prstGeom prst="rect">
            <a:avLst/>
          </a:prstGeom>
          <a:noFill/>
        </p:spPr>
        <p:txBody>
          <a:bodyPr wrap="none" rtlCol="0">
            <a:spAutoFit/>
          </a:bodyPr>
          <a:lstStyle/>
          <a:p>
            <a:r>
              <a:rPr lang="fr-FR" sz="1400" dirty="0" smtClean="0"/>
              <a:t>Nouvelle collection</a:t>
            </a:r>
            <a:endParaRPr lang="fr-FR" sz="1400" dirty="0"/>
          </a:p>
        </p:txBody>
      </p:sp>
      <p:sp>
        <p:nvSpPr>
          <p:cNvPr id="20" name="ZoneTexte 19"/>
          <p:cNvSpPr txBox="1"/>
          <p:nvPr/>
        </p:nvSpPr>
        <p:spPr>
          <a:xfrm>
            <a:off x="4460971" y="5715000"/>
            <a:ext cx="1967205" cy="276999"/>
          </a:xfrm>
          <a:prstGeom prst="rect">
            <a:avLst/>
          </a:prstGeom>
          <a:noFill/>
        </p:spPr>
        <p:txBody>
          <a:bodyPr wrap="none" rtlCol="0">
            <a:spAutoFit/>
          </a:bodyPr>
          <a:lstStyle/>
          <a:p>
            <a:r>
              <a:rPr lang="fr-FR" sz="1200" dirty="0" smtClean="0"/>
              <a:t>Joindre un lien vers le fichier</a:t>
            </a:r>
            <a:endParaRPr lang="fr-FR" sz="1200" dirty="0"/>
          </a:p>
        </p:txBody>
      </p:sp>
      <p:sp>
        <p:nvSpPr>
          <p:cNvPr id="21" name="ZoneTexte 20"/>
          <p:cNvSpPr txBox="1"/>
          <p:nvPr/>
        </p:nvSpPr>
        <p:spPr>
          <a:xfrm>
            <a:off x="1524000" y="1371600"/>
            <a:ext cx="4204158" cy="307777"/>
          </a:xfrm>
          <a:prstGeom prst="rect">
            <a:avLst/>
          </a:prstGeom>
          <a:noFill/>
        </p:spPr>
        <p:txBody>
          <a:bodyPr wrap="none" rtlCol="0">
            <a:spAutoFit/>
          </a:bodyPr>
          <a:lstStyle/>
          <a:p>
            <a:r>
              <a:rPr lang="fr-FR" sz="1400" dirty="0" smtClean="0"/>
              <a:t>Nouvelle référence (article de revue, de journal, image)</a:t>
            </a:r>
            <a:endParaRPr lang="fr-FR" sz="1400" dirty="0"/>
          </a:p>
        </p:txBody>
      </p:sp>
      <p:sp>
        <p:nvSpPr>
          <p:cNvPr id="32" name="ZoneTexte 31"/>
          <p:cNvSpPr txBox="1"/>
          <p:nvPr/>
        </p:nvSpPr>
        <p:spPr>
          <a:xfrm>
            <a:off x="2438400" y="1905000"/>
            <a:ext cx="3330885" cy="276999"/>
          </a:xfrm>
          <a:prstGeom prst="rect">
            <a:avLst/>
          </a:prstGeom>
          <a:noFill/>
        </p:spPr>
        <p:txBody>
          <a:bodyPr wrap="none" rtlCol="0">
            <a:spAutoFit/>
          </a:bodyPr>
          <a:lstStyle/>
          <a:p>
            <a:r>
              <a:rPr lang="fr-FR" sz="1200" dirty="0" smtClean="0"/>
              <a:t>Créer un élément à partir de la page web courante</a:t>
            </a:r>
            <a:endParaRPr lang="fr-FR" sz="1200" dirty="0"/>
          </a:p>
        </p:txBody>
      </p:sp>
      <p:pic>
        <p:nvPicPr>
          <p:cNvPr id="41" name="10.tiff" descr="/Users/CarolineBogliotti/Desktop/10.tiff"/>
          <p:cNvPicPr>
            <a:picLocks noGrp="1" noChangeAspect="1"/>
          </p:cNvPicPr>
          <p:nvPr>
            <p:ph idx="1"/>
          </p:nvPr>
        </p:nvPicPr>
        <p:blipFill>
          <a:blip r:embed="rId4" r:link="rId5"/>
          <a:stretch>
            <a:fillRect/>
          </a:stretch>
        </p:blipFill>
        <p:spPr>
          <a:xfrm>
            <a:off x="533400" y="2545525"/>
            <a:ext cx="8229600" cy="2712275"/>
          </a:xfrm>
          <a:prstGeom prst="rect">
            <a:avLst/>
          </a:prstGeom>
          <a:ln>
            <a:noFill/>
          </a:ln>
          <a:effectLst>
            <a:outerShdw blurRad="292100" dist="139700" dir="2700000" algn="tl" rotWithShape="0">
              <a:srgbClr val="333333">
                <a:alpha val="65000"/>
              </a:srgbClr>
            </a:outerShdw>
          </a:effectLst>
        </p:spPr>
      </p:pic>
      <p:cxnSp>
        <p:nvCxnSpPr>
          <p:cNvPr id="42" name="Connecteur droit 41"/>
          <p:cNvCxnSpPr/>
          <p:nvPr/>
        </p:nvCxnSpPr>
        <p:spPr>
          <a:xfrm rot="16200000" flipH="1">
            <a:off x="2438401" y="3429000"/>
            <a:ext cx="3047999" cy="1524000"/>
          </a:xfrm>
          <a:prstGeom prst="line">
            <a:avLst/>
          </a:prstGeom>
          <a:ln w="6350" cap="flat" cmpd="sng" algn="ctr">
            <a:solidFill>
              <a:schemeClr val="tx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Connecteur droit 42"/>
          <p:cNvCxnSpPr/>
          <p:nvPr/>
        </p:nvCxnSpPr>
        <p:spPr>
          <a:xfrm rot="10800000" flipV="1">
            <a:off x="2438400" y="2181999"/>
            <a:ext cx="533402" cy="435940"/>
          </a:xfrm>
          <a:prstGeom prst="line">
            <a:avLst/>
          </a:prstGeom>
          <a:ln w="6350" cap="flat" cmpd="sng" algn="ctr">
            <a:solidFill>
              <a:schemeClr val="tx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Connecteur droit 43"/>
          <p:cNvCxnSpPr/>
          <p:nvPr/>
        </p:nvCxnSpPr>
        <p:spPr>
          <a:xfrm rot="5400000">
            <a:off x="1664320" y="2072458"/>
            <a:ext cx="938562" cy="152400"/>
          </a:xfrm>
          <a:prstGeom prst="line">
            <a:avLst/>
          </a:prstGeom>
          <a:ln w="6350" cap="flat" cmpd="sng" algn="ctr">
            <a:solidFill>
              <a:schemeClr val="tx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Connecteur droit 44"/>
          <p:cNvCxnSpPr/>
          <p:nvPr/>
        </p:nvCxnSpPr>
        <p:spPr>
          <a:xfrm rot="16200000" flipH="1">
            <a:off x="382491" y="2363689"/>
            <a:ext cx="530422" cy="76201"/>
          </a:xfrm>
          <a:prstGeom prst="line">
            <a:avLst/>
          </a:prstGeom>
          <a:ln w="6350" cap="flat" cmpd="sng" algn="ctr">
            <a:solidFill>
              <a:schemeClr val="tx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Ellipse 45"/>
          <p:cNvSpPr/>
          <p:nvPr/>
        </p:nvSpPr>
        <p:spPr>
          <a:xfrm>
            <a:off x="3128020" y="2924944"/>
            <a:ext cx="1066800" cy="228600"/>
          </a:xfrm>
          <a:prstGeom prst="ellipse">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Espace réservé du numéro de diapositive 2"/>
          <p:cNvSpPr>
            <a:spLocks noGrp="1"/>
          </p:cNvSpPr>
          <p:nvPr>
            <p:ph type="sldNum" sz="quarter" idx="12"/>
          </p:nvPr>
        </p:nvSpPr>
        <p:spPr/>
        <p:txBody>
          <a:bodyPr/>
          <a:lstStyle/>
          <a:p>
            <a:fld id="{7FBF444E-46A9-4C40-8365-384D768E0282}" type="slidenum">
              <a:rPr lang="fr-FR" smtClean="0"/>
              <a:pPr/>
              <a:t>28</a:t>
            </a:fld>
            <a:endParaRPr lang="fr-FR"/>
          </a:p>
        </p:txBody>
      </p:sp>
    </p:spTree>
    <p:extLst>
      <p:ext uri="{BB962C8B-B14F-4D97-AF65-F5344CB8AC3E}">
        <p14:creationId xmlns:p14="http://schemas.microsoft.com/office/powerpoint/2010/main" val="290154320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logo FLDL DSL 300x358.bmp" descr="/Users/CarolineBogliotti/Documents/Enseignement/master FLDL/promo master/logo FLDL DSL/logo FLDL DSL 300x358.bmp"/>
          <p:cNvPicPr>
            <a:picLocks noChangeAspect="1"/>
          </p:cNvPicPr>
          <p:nvPr/>
        </p:nvPicPr>
        <p:blipFill>
          <a:blip r:embed="rId3"/>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Titre 16"/>
          <p:cNvSpPr>
            <a:spLocks noGrp="1"/>
          </p:cNvSpPr>
          <p:nvPr>
            <p:ph type="title"/>
          </p:nvPr>
        </p:nvSpPr>
        <p:spPr/>
        <p:txBody>
          <a:bodyPr>
            <a:normAutofit/>
          </a:bodyPr>
          <a:lstStyle/>
          <a:p>
            <a:r>
              <a:rPr lang="fr-FR" sz="4000" dirty="0" smtClean="0">
                <a:latin typeface="+mn-lt"/>
              </a:rPr>
              <a:t> Créer sa bibliographie</a:t>
            </a:r>
            <a:endParaRPr lang="fr-FR" sz="4000" dirty="0">
              <a:latin typeface="+mn-lt"/>
            </a:endParaRPr>
          </a:p>
        </p:txBody>
      </p:sp>
      <p:pic>
        <p:nvPicPr>
          <p:cNvPr id="18" name="11.tiff" descr="/Users/CarolineBogliotti/Desktop/11.tiff"/>
          <p:cNvPicPr>
            <a:picLocks noGrp="1" noChangeAspect="1"/>
          </p:cNvPicPr>
          <p:nvPr>
            <p:ph idx="1"/>
          </p:nvPr>
        </p:nvPicPr>
        <p:blipFill>
          <a:blip r:embed="rId4" r:link="rId5"/>
          <a:stretch>
            <a:fillRect/>
          </a:stretch>
        </p:blipFill>
        <p:spPr>
          <a:xfrm>
            <a:off x="548922" y="1600200"/>
            <a:ext cx="8046156" cy="4525963"/>
          </a:xfrm>
        </p:spPr>
      </p:pic>
      <p:sp>
        <p:nvSpPr>
          <p:cNvPr id="3" name="Espace réservé du numéro de diapositive 2"/>
          <p:cNvSpPr>
            <a:spLocks noGrp="1"/>
          </p:cNvSpPr>
          <p:nvPr>
            <p:ph type="sldNum" sz="quarter" idx="12"/>
          </p:nvPr>
        </p:nvSpPr>
        <p:spPr/>
        <p:txBody>
          <a:bodyPr/>
          <a:lstStyle/>
          <a:p>
            <a:fld id="{7FBF444E-46A9-4C40-8365-384D768E0282}" type="slidenum">
              <a:rPr lang="fr-FR" smtClean="0"/>
              <a:pPr/>
              <a:t>29</a:t>
            </a:fld>
            <a:endParaRPr lang="fr-FR"/>
          </a:p>
        </p:txBody>
      </p:sp>
    </p:spTree>
    <p:extLst>
      <p:ext uri="{BB962C8B-B14F-4D97-AF65-F5344CB8AC3E}">
        <p14:creationId xmlns:p14="http://schemas.microsoft.com/office/powerpoint/2010/main" val="226243975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b="1" dirty="0" smtClean="0">
                <a:latin typeface="Optima" charset="0"/>
                <a:ea typeface="Optima" charset="0"/>
                <a:cs typeface="Optima" charset="0"/>
              </a:rPr>
              <a:t>Mémoire </a:t>
            </a:r>
            <a:r>
              <a:rPr lang="fr-FR" sz="3200" b="1" dirty="0">
                <a:latin typeface="Optima" charset="0"/>
                <a:ea typeface="Optima" charset="0"/>
                <a:cs typeface="Optima" charset="0"/>
              </a:rPr>
              <a:t>de recherche et rapport de </a:t>
            </a:r>
            <a:r>
              <a:rPr lang="fr-FR" sz="3200" b="1" dirty="0" smtClean="0">
                <a:latin typeface="Optima" charset="0"/>
                <a:ea typeface="Optima" charset="0"/>
                <a:cs typeface="Optima" charset="0"/>
              </a:rPr>
              <a:t>stage (2) : </a:t>
            </a:r>
            <a:r>
              <a:rPr lang="fr-FR" sz="3200" b="1" dirty="0" smtClean="0">
                <a:solidFill>
                  <a:srgbClr val="FF0000"/>
                </a:solidFill>
                <a:latin typeface="Optima" charset="0"/>
                <a:ea typeface="Optima" charset="0"/>
                <a:cs typeface="Optima" charset="0"/>
              </a:rPr>
              <a:t>Spécialisation Diapason </a:t>
            </a:r>
            <a:endParaRPr lang="fr-FR" sz="3200" b="1" dirty="0">
              <a:solidFill>
                <a:srgbClr val="FF0000"/>
              </a:solidFill>
              <a:latin typeface="Optima" charset="0"/>
              <a:ea typeface="Optima" charset="0"/>
              <a:cs typeface="Optima" charset="0"/>
            </a:endParaRPr>
          </a:p>
        </p:txBody>
      </p:sp>
      <p:sp>
        <p:nvSpPr>
          <p:cNvPr id="3" name="Espace réservé du contenu 2"/>
          <p:cNvSpPr>
            <a:spLocks noGrp="1"/>
          </p:cNvSpPr>
          <p:nvPr>
            <p:ph idx="1"/>
          </p:nvPr>
        </p:nvSpPr>
        <p:spPr>
          <a:xfrm>
            <a:off x="457200" y="1783357"/>
            <a:ext cx="8435280" cy="4525963"/>
          </a:xfrm>
        </p:spPr>
        <p:txBody>
          <a:bodyPr>
            <a:normAutofit lnSpcReduction="10000"/>
          </a:bodyPr>
          <a:lstStyle/>
          <a:p>
            <a:pPr marL="400050" lvl="1" indent="0">
              <a:buNone/>
            </a:pPr>
            <a:r>
              <a:rPr lang="fr-FR" dirty="0" smtClean="0">
                <a:latin typeface="Optima" charset="0"/>
                <a:ea typeface="Optima" charset="0"/>
                <a:cs typeface="Optima" charset="0"/>
              </a:rPr>
              <a:t>Fin de premier semestre : </a:t>
            </a:r>
            <a:r>
              <a:rPr lang="fr-FR" b="1" dirty="0" smtClean="0">
                <a:latin typeface="Optima" charset="0"/>
                <a:ea typeface="Optima" charset="0"/>
                <a:cs typeface="Optima" charset="0"/>
              </a:rPr>
              <a:t>rapport intermédiaire</a:t>
            </a:r>
          </a:p>
          <a:p>
            <a:pPr marL="1314450" lvl="2" indent="-514350">
              <a:buFont typeface="Arial" charset="0"/>
              <a:buChar char="•"/>
            </a:pPr>
            <a:r>
              <a:rPr lang="fr-FR" dirty="0" smtClean="0">
                <a:latin typeface="Optima" charset="0"/>
                <a:ea typeface="Optima" charset="0"/>
                <a:cs typeface="Optima" charset="0"/>
              </a:rPr>
              <a:t>Axes charnières du projet de recherche</a:t>
            </a:r>
          </a:p>
          <a:p>
            <a:pPr marL="1771650" lvl="3" indent="-514350">
              <a:buFont typeface="Courier New" charset="0"/>
              <a:buChar char="o"/>
            </a:pPr>
            <a:r>
              <a:rPr lang="fr-FR" dirty="0" smtClean="0">
                <a:latin typeface="Optima" charset="0"/>
                <a:ea typeface="Optima" charset="0"/>
                <a:cs typeface="Optima" charset="0"/>
              </a:rPr>
              <a:t>Question posée </a:t>
            </a:r>
            <a:r>
              <a:rPr lang="fr-FR" dirty="0">
                <a:latin typeface="Optima" charset="0"/>
                <a:ea typeface="Optima" charset="0"/>
                <a:cs typeface="Optima" charset="0"/>
              </a:rPr>
              <a:t>dans </a:t>
            </a:r>
            <a:r>
              <a:rPr lang="fr-FR" dirty="0" smtClean="0">
                <a:latin typeface="Optima" charset="0"/>
                <a:ea typeface="Optima" charset="0"/>
                <a:cs typeface="Optima" charset="0"/>
              </a:rPr>
              <a:t>la </a:t>
            </a:r>
            <a:r>
              <a:rPr lang="fr-FR" dirty="0">
                <a:latin typeface="Optima" charset="0"/>
                <a:ea typeface="Optima" charset="0"/>
                <a:cs typeface="Optima" charset="0"/>
              </a:rPr>
              <a:t>recherche, </a:t>
            </a:r>
            <a:r>
              <a:rPr lang="fr-FR" dirty="0" smtClean="0">
                <a:latin typeface="Optima" charset="0"/>
                <a:ea typeface="Optima" charset="0"/>
                <a:cs typeface="Optima" charset="0"/>
              </a:rPr>
              <a:t>justification </a:t>
            </a:r>
            <a:r>
              <a:rPr lang="fr-FR" dirty="0">
                <a:latin typeface="Optima" charset="0"/>
                <a:ea typeface="Optima" charset="0"/>
                <a:cs typeface="Optima" charset="0"/>
              </a:rPr>
              <a:t>et </a:t>
            </a:r>
            <a:r>
              <a:rPr lang="fr-FR" dirty="0" smtClean="0">
                <a:latin typeface="Optima" charset="0"/>
                <a:ea typeface="Optima" charset="0"/>
                <a:cs typeface="Optima" charset="0"/>
              </a:rPr>
              <a:t>intérêt </a:t>
            </a:r>
            <a:r>
              <a:rPr lang="fr-FR" dirty="0">
                <a:latin typeface="Optima" charset="0"/>
                <a:ea typeface="Optima" charset="0"/>
                <a:cs typeface="Optima" charset="0"/>
              </a:rPr>
              <a:t>scientifiques de cette </a:t>
            </a:r>
            <a:r>
              <a:rPr lang="fr-FR" dirty="0" smtClean="0">
                <a:latin typeface="Optima" charset="0"/>
                <a:ea typeface="Optima" charset="0"/>
                <a:cs typeface="Optima" charset="0"/>
              </a:rPr>
              <a:t>question, objectifs </a:t>
            </a:r>
            <a:r>
              <a:rPr lang="fr-FR" dirty="0">
                <a:latin typeface="Optima" charset="0"/>
                <a:ea typeface="Optima" charset="0"/>
                <a:cs typeface="Optima" charset="0"/>
              </a:rPr>
              <a:t>et </a:t>
            </a:r>
            <a:r>
              <a:rPr lang="fr-FR" dirty="0" smtClean="0">
                <a:latin typeface="Optima" charset="0"/>
                <a:ea typeface="Optima" charset="0"/>
                <a:cs typeface="Optima" charset="0"/>
              </a:rPr>
              <a:t>hypothèses </a:t>
            </a:r>
            <a:r>
              <a:rPr lang="fr-FR" dirty="0">
                <a:latin typeface="Optima" charset="0"/>
                <a:ea typeface="Optima" charset="0"/>
                <a:cs typeface="Optima" charset="0"/>
              </a:rPr>
              <a:t>générales et </a:t>
            </a:r>
            <a:r>
              <a:rPr lang="fr-FR" dirty="0" smtClean="0">
                <a:latin typeface="Optima" charset="0"/>
                <a:ea typeface="Optima" charset="0"/>
                <a:cs typeface="Optima" charset="0"/>
              </a:rPr>
              <a:t>opérationnelles. </a:t>
            </a:r>
          </a:p>
          <a:p>
            <a:pPr marL="1314450" lvl="2" indent="-514350">
              <a:buFont typeface="Arial" charset="0"/>
              <a:buChar char="•"/>
            </a:pPr>
            <a:r>
              <a:rPr lang="fr-FR" dirty="0">
                <a:latin typeface="Optima" charset="0"/>
                <a:ea typeface="Optima" charset="0"/>
                <a:cs typeface="Optima" charset="0"/>
              </a:rPr>
              <a:t>E</a:t>
            </a:r>
            <a:r>
              <a:rPr lang="fr-FR" dirty="0" smtClean="0">
                <a:latin typeface="Optima" charset="0"/>
                <a:ea typeface="Optima" charset="0"/>
                <a:cs typeface="Optima" charset="0"/>
              </a:rPr>
              <a:t>nviron </a:t>
            </a:r>
            <a:r>
              <a:rPr lang="fr-FR" dirty="0">
                <a:latin typeface="Optima" charset="0"/>
                <a:ea typeface="Optima" charset="0"/>
                <a:cs typeface="Optima" charset="0"/>
              </a:rPr>
              <a:t>10 pages </a:t>
            </a:r>
            <a:r>
              <a:rPr lang="fr-FR" sz="2000" dirty="0">
                <a:latin typeface="Optima" charset="0"/>
                <a:ea typeface="Optima" charset="0"/>
                <a:cs typeface="Optima" charset="0"/>
              </a:rPr>
              <a:t>(double interligne et taille de police 12</a:t>
            </a:r>
            <a:r>
              <a:rPr lang="fr-FR" sz="2000" dirty="0" smtClean="0">
                <a:latin typeface="Optima" charset="0"/>
                <a:ea typeface="Optima" charset="0"/>
                <a:cs typeface="Optima" charset="0"/>
              </a:rPr>
              <a:t>)</a:t>
            </a:r>
            <a:endParaRPr lang="fr-FR" sz="2000" dirty="0">
              <a:latin typeface="Optima" charset="0"/>
              <a:ea typeface="Optima" charset="0"/>
              <a:cs typeface="Optima" charset="0"/>
            </a:endParaRPr>
          </a:p>
          <a:p>
            <a:pPr marL="1314450" lvl="2" indent="-514350"/>
            <a:r>
              <a:rPr lang="fr-FR" dirty="0" smtClean="0">
                <a:latin typeface="Optima" charset="0"/>
                <a:ea typeface="Optima" charset="0"/>
                <a:cs typeface="Optima" charset="0"/>
              </a:rPr>
              <a:t>Remise du rapport au directeur </a:t>
            </a:r>
            <a:r>
              <a:rPr lang="fr-FR" sz="2000" dirty="0" smtClean="0">
                <a:latin typeface="Optima" charset="0"/>
                <a:ea typeface="Optima" charset="0"/>
                <a:cs typeface="Optima" charset="0"/>
              </a:rPr>
              <a:t>(copie papier + document électronique)</a:t>
            </a:r>
          </a:p>
          <a:p>
            <a:pPr marL="1314450" lvl="2" indent="-514350"/>
            <a:r>
              <a:rPr lang="fr-FR" dirty="0" smtClean="0">
                <a:latin typeface="Optima" charset="0"/>
                <a:ea typeface="Optima" charset="0"/>
                <a:cs typeface="Optima" charset="0"/>
              </a:rPr>
              <a:t>Date limite remise du rapport : </a:t>
            </a:r>
            <a:r>
              <a:rPr lang="fr-FR" b="1" dirty="0" smtClean="0">
                <a:solidFill>
                  <a:srgbClr val="FF0000"/>
                </a:solidFill>
                <a:latin typeface="Optima" charset="0"/>
                <a:ea typeface="Optima" charset="0"/>
                <a:cs typeface="Optima" charset="0"/>
              </a:rPr>
              <a:t>lundi 14 janvier </a:t>
            </a:r>
            <a:r>
              <a:rPr lang="fr-FR" b="1" dirty="0" smtClean="0">
                <a:solidFill>
                  <a:srgbClr val="FF0000"/>
                </a:solidFill>
                <a:latin typeface="Optima" charset="0"/>
                <a:ea typeface="Optima" charset="0"/>
                <a:cs typeface="Optima" charset="0"/>
              </a:rPr>
              <a:t>2019</a:t>
            </a:r>
          </a:p>
          <a:p>
            <a:pPr marL="1771650" lvl="3" indent="-514350"/>
            <a:r>
              <a:rPr lang="fr-FR" b="1" dirty="0" smtClean="0">
                <a:solidFill>
                  <a:srgbClr val="FF0000"/>
                </a:solidFill>
                <a:latin typeface="Optima" charset="0"/>
                <a:ea typeface="Optima" charset="0"/>
                <a:cs typeface="Optima" charset="0"/>
              </a:rPr>
              <a:t>Attention un bon </a:t>
            </a:r>
            <a:r>
              <a:rPr lang="fr-FR" b="1" dirty="0" err="1" smtClean="0">
                <a:solidFill>
                  <a:srgbClr val="FF0000"/>
                </a:solidFill>
                <a:latin typeface="Optima" charset="0"/>
                <a:ea typeface="Optima" charset="0"/>
                <a:cs typeface="Optima" charset="0"/>
              </a:rPr>
              <a:t>mémoireintermédiaire</a:t>
            </a:r>
            <a:r>
              <a:rPr lang="fr-FR" b="1" dirty="0" smtClean="0">
                <a:solidFill>
                  <a:srgbClr val="FF0000"/>
                </a:solidFill>
                <a:latin typeface="Optima" charset="0"/>
                <a:ea typeface="Optima" charset="0"/>
                <a:cs typeface="Optima" charset="0"/>
              </a:rPr>
              <a:t> ne constitue pas un mémoire final !</a:t>
            </a:r>
            <a:endParaRPr lang="fr-FR" b="1" dirty="0">
              <a:solidFill>
                <a:srgbClr val="FF0000"/>
              </a:solidFill>
              <a:latin typeface="Optima" charset="0"/>
              <a:ea typeface="Optima" charset="0"/>
              <a:cs typeface="Optima" charset="0"/>
            </a:endParaRPr>
          </a:p>
        </p:txBody>
      </p:sp>
      <p:pic>
        <p:nvPicPr>
          <p:cNvPr id="4" name="logo FLDL DSL 300x358.bmp" descr="/Users/CarolineBogliotti/Documents/Enseignement/master FLDL/promo master/logo FLDL DSL/logo FLDL DSL 300x358.bmp"/>
          <p:cNvPicPr>
            <a:picLocks noChangeAspect="1"/>
          </p:cNvPicPr>
          <p:nvPr/>
        </p:nvPicPr>
        <p:blipFill>
          <a:blip r:embed="rId2"/>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Espace réservé du numéro de diapositive 5"/>
          <p:cNvSpPr>
            <a:spLocks noGrp="1"/>
          </p:cNvSpPr>
          <p:nvPr>
            <p:ph type="sldNum" sz="quarter" idx="12"/>
          </p:nvPr>
        </p:nvSpPr>
        <p:spPr/>
        <p:txBody>
          <a:bodyPr/>
          <a:lstStyle/>
          <a:p>
            <a:fld id="{7FBF444E-46A9-4C40-8365-384D768E0282}" type="slidenum">
              <a:rPr lang="fr-FR" smtClean="0"/>
              <a:pPr/>
              <a:t>3</a:t>
            </a:fld>
            <a:endParaRPr lang="fr-FR"/>
          </a:p>
        </p:txBody>
      </p:sp>
    </p:spTree>
    <p:extLst>
      <p:ext uri="{BB962C8B-B14F-4D97-AF65-F5344CB8AC3E}">
        <p14:creationId xmlns:p14="http://schemas.microsoft.com/office/powerpoint/2010/main" val="145908866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logo FLDL DSL 300x358.bmp" descr="/Users/CarolineBogliotti/Documents/Enseignement/master FLDL/promo master/logo FLDL DSL/logo FLDL DSL 300x358.bmp"/>
          <p:cNvPicPr>
            <a:picLocks noChangeAspect="1"/>
          </p:cNvPicPr>
          <p:nvPr/>
        </p:nvPicPr>
        <p:blipFill>
          <a:blip r:embed="rId3"/>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Titre 16"/>
          <p:cNvSpPr>
            <a:spLocks noGrp="1"/>
          </p:cNvSpPr>
          <p:nvPr>
            <p:ph type="title"/>
          </p:nvPr>
        </p:nvSpPr>
        <p:spPr/>
        <p:txBody>
          <a:bodyPr>
            <a:normAutofit/>
          </a:bodyPr>
          <a:lstStyle/>
          <a:p>
            <a:r>
              <a:rPr lang="fr-FR" sz="3200" dirty="0" smtClean="0">
                <a:latin typeface="+mn-lt"/>
              </a:rPr>
              <a:t>Intégrer les références au manuscrit</a:t>
            </a:r>
            <a:endParaRPr lang="fr-FR" sz="3200" dirty="0">
              <a:latin typeface="+mn-lt"/>
            </a:endParaRPr>
          </a:p>
        </p:txBody>
      </p:sp>
      <p:pic>
        <p:nvPicPr>
          <p:cNvPr id="8" name="12.tiff" descr="/Users/CarolineBogliotti/Desktop/12.tiff"/>
          <p:cNvPicPr>
            <a:picLocks noGrp="1" noChangeAspect="1"/>
          </p:cNvPicPr>
          <p:nvPr>
            <p:ph sz="half" idx="1"/>
          </p:nvPr>
        </p:nvPicPr>
        <p:blipFill>
          <a:blip r:embed="rId4" r:link="rId5"/>
          <a:stretch>
            <a:fillRect/>
          </a:stretch>
        </p:blipFill>
        <p:spPr>
          <a:xfrm>
            <a:off x="152400" y="1417638"/>
            <a:ext cx="4038600" cy="2961640"/>
          </a:xfrm>
          <a:prstGeom prst="rect">
            <a:avLst/>
          </a:prstGeom>
          <a:ln>
            <a:noFill/>
          </a:ln>
          <a:effectLst>
            <a:outerShdw blurRad="292100" dist="139700" dir="2700000" algn="tl" rotWithShape="0">
              <a:srgbClr val="333333">
                <a:alpha val="65000"/>
              </a:srgbClr>
            </a:outerShdw>
          </a:effectLst>
        </p:spPr>
      </p:pic>
      <p:pic>
        <p:nvPicPr>
          <p:cNvPr id="9" name="13.tiff" descr="/Users/CarolineBogliotti/Desktop/13.tiff"/>
          <p:cNvPicPr>
            <a:picLocks noGrp="1" noChangeAspect="1"/>
          </p:cNvPicPr>
          <p:nvPr>
            <p:ph sz="half" idx="2"/>
          </p:nvPr>
        </p:nvPicPr>
        <p:blipFill>
          <a:blip r:embed="rId6" r:link="rId7"/>
          <a:stretch>
            <a:fillRect/>
          </a:stretch>
        </p:blipFill>
        <p:spPr>
          <a:xfrm>
            <a:off x="4495800" y="1417638"/>
            <a:ext cx="4038600" cy="2961640"/>
          </a:xfrm>
          <a:prstGeom prst="rect">
            <a:avLst/>
          </a:prstGeom>
          <a:ln>
            <a:noFill/>
          </a:ln>
          <a:effectLst>
            <a:outerShdw blurRad="292100" dist="139700" dir="2700000" algn="tl" rotWithShape="0">
              <a:srgbClr val="333333">
                <a:alpha val="65000"/>
              </a:srgbClr>
            </a:outerShdw>
          </a:effectLst>
        </p:spPr>
      </p:pic>
      <p:sp>
        <p:nvSpPr>
          <p:cNvPr id="3" name="Espace réservé du numéro de diapositive 2"/>
          <p:cNvSpPr>
            <a:spLocks noGrp="1"/>
          </p:cNvSpPr>
          <p:nvPr>
            <p:ph type="sldNum" sz="quarter" idx="12"/>
          </p:nvPr>
        </p:nvSpPr>
        <p:spPr/>
        <p:txBody>
          <a:bodyPr/>
          <a:lstStyle/>
          <a:p>
            <a:fld id="{7FBF444E-46A9-4C40-8365-384D768E0282}" type="slidenum">
              <a:rPr lang="fr-FR" smtClean="0"/>
              <a:pPr/>
              <a:t>30</a:t>
            </a:fld>
            <a:endParaRPr lang="fr-FR"/>
          </a:p>
        </p:txBody>
      </p:sp>
      <p:pic>
        <p:nvPicPr>
          <p:cNvPr id="2" name="Sans titre.tiff" descr="/Users/carolinebogliotti/Desktop/Sans titre.tiff"/>
          <p:cNvPicPr>
            <a:picLocks noChangeAspect="1"/>
          </p:cNvPicPr>
          <p:nvPr/>
        </p:nvPicPr>
        <p:blipFill>
          <a:blip r:embed="rId8" r:link="rId9">
            <a:extLst>
              <a:ext uri="{28A0092B-C50C-407E-A947-70E740481C1C}">
                <a14:useLocalDpi xmlns:a14="http://schemas.microsoft.com/office/drawing/2010/main" val="0"/>
              </a:ext>
            </a:extLst>
          </a:blip>
          <a:stretch>
            <a:fillRect/>
          </a:stretch>
        </p:blipFill>
        <p:spPr>
          <a:xfrm>
            <a:off x="2411760" y="3068960"/>
            <a:ext cx="4638554" cy="6387517"/>
          </a:xfrm>
          <a:prstGeom prst="rect">
            <a:avLst/>
          </a:prstGeom>
        </p:spPr>
      </p:pic>
    </p:spTree>
    <p:extLst>
      <p:ext uri="{BB962C8B-B14F-4D97-AF65-F5344CB8AC3E}">
        <p14:creationId xmlns:p14="http://schemas.microsoft.com/office/powerpoint/2010/main" val="294894348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Rectangle 2"/>
          <p:cNvSpPr>
            <a:spLocks noGrp="1" noChangeArrowheads="1"/>
          </p:cNvSpPr>
          <p:nvPr>
            <p:ph idx="1"/>
          </p:nvPr>
        </p:nvSpPr>
        <p:spPr>
          <a:xfrm>
            <a:off x="250825" y="228600"/>
            <a:ext cx="8588375" cy="914400"/>
          </a:xfrm>
        </p:spPr>
        <p:txBody>
          <a:bodyPr/>
          <a:lstStyle/>
          <a:p>
            <a:pPr marL="609600" indent="-609600" algn="ctr" eaLnBrk="1" hangingPunct="1">
              <a:buFont typeface="Wingdings" charset="0"/>
              <a:buNone/>
            </a:pPr>
            <a:r>
              <a:rPr lang="fr-FR" sz="3000" b="1" dirty="0" smtClean="0">
                <a:solidFill>
                  <a:srgbClr val="0000FF"/>
                </a:solidFill>
                <a:latin typeface="Arial" charset="0"/>
                <a:cs typeface="Arial" charset="0"/>
              </a:rPr>
              <a:t>Bibliographie sur Statistiques</a:t>
            </a:r>
            <a:endParaRPr lang="fr-FR" sz="3000" b="1" dirty="0">
              <a:solidFill>
                <a:srgbClr val="0000FF"/>
              </a:solidFill>
              <a:latin typeface="Arial" charset="0"/>
              <a:cs typeface="Arial" charset="0"/>
            </a:endParaRPr>
          </a:p>
          <a:p>
            <a:pPr marL="1371600" lvl="2" indent="-457200" eaLnBrk="1" hangingPunct="1">
              <a:buFont typeface="Wingdings" charset="0"/>
              <a:buNone/>
            </a:pPr>
            <a:endParaRPr lang="fr-FR" sz="2800" dirty="0">
              <a:solidFill>
                <a:srgbClr val="0000FF"/>
              </a:solidFill>
              <a:latin typeface="Arial" charset="0"/>
              <a:ea typeface="ＭＳ Ｐゴシック" charset="0"/>
              <a:cs typeface="ＭＳ Ｐゴシック" charset="0"/>
            </a:endParaRPr>
          </a:p>
          <a:p>
            <a:pPr marL="1752600" lvl="3" indent="-381000" eaLnBrk="1" hangingPunct="1">
              <a:buFont typeface="Wingdings" charset="0"/>
              <a:buChar char="q"/>
            </a:pPr>
            <a:endParaRPr lang="fr-FR" sz="2400" dirty="0">
              <a:solidFill>
                <a:srgbClr val="0000FF"/>
              </a:solidFill>
              <a:latin typeface="Arial" charset="0"/>
              <a:ea typeface="ＭＳ Ｐゴシック" charset="0"/>
              <a:cs typeface="ＭＳ Ｐゴシック" charset="0"/>
            </a:endParaRPr>
          </a:p>
        </p:txBody>
      </p:sp>
      <p:sp>
        <p:nvSpPr>
          <p:cNvPr id="36867" name="Espace réservé du numéro de diapositive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Comic Sans MS" charset="0"/>
                <a:ea typeface="ＭＳ Ｐゴシック" charset="0"/>
                <a:cs typeface="ＭＳ Ｐゴシック" charset="0"/>
              </a:defRPr>
            </a:lvl1pPr>
            <a:lvl2pPr marL="742950" indent="-285750">
              <a:defRPr sz="2200">
                <a:solidFill>
                  <a:schemeClr val="tx1"/>
                </a:solidFill>
                <a:latin typeface="Comic Sans MS" charset="0"/>
                <a:ea typeface="ＭＳ Ｐゴシック" charset="0"/>
              </a:defRPr>
            </a:lvl2pPr>
            <a:lvl3pPr marL="1143000" indent="-228600">
              <a:defRPr sz="2200">
                <a:solidFill>
                  <a:schemeClr val="tx1"/>
                </a:solidFill>
                <a:latin typeface="Comic Sans MS" charset="0"/>
                <a:ea typeface="ＭＳ Ｐゴシック" charset="0"/>
              </a:defRPr>
            </a:lvl3pPr>
            <a:lvl4pPr marL="1600200" indent="-228600">
              <a:defRPr sz="2200">
                <a:solidFill>
                  <a:schemeClr val="tx1"/>
                </a:solidFill>
                <a:latin typeface="Comic Sans MS" charset="0"/>
                <a:ea typeface="ＭＳ Ｐゴシック" charset="0"/>
              </a:defRPr>
            </a:lvl4pPr>
            <a:lvl5pPr marL="2057400" indent="-228600">
              <a:defRPr sz="2200">
                <a:solidFill>
                  <a:schemeClr val="tx1"/>
                </a:solidFill>
                <a:latin typeface="Comic Sans MS" charset="0"/>
                <a:ea typeface="ＭＳ Ｐゴシック" charset="0"/>
              </a:defRPr>
            </a:lvl5pPr>
            <a:lvl6pPr marL="2514600" indent="-228600" eaLnBrk="0" fontAlgn="base" hangingPunct="0">
              <a:spcBef>
                <a:spcPct val="0"/>
              </a:spcBef>
              <a:spcAft>
                <a:spcPct val="0"/>
              </a:spcAft>
              <a:defRPr sz="2200">
                <a:solidFill>
                  <a:schemeClr val="tx1"/>
                </a:solidFill>
                <a:latin typeface="Comic Sans MS" charset="0"/>
                <a:ea typeface="ＭＳ Ｐゴシック" charset="0"/>
              </a:defRPr>
            </a:lvl6pPr>
            <a:lvl7pPr marL="2971800" indent="-228600" eaLnBrk="0" fontAlgn="base" hangingPunct="0">
              <a:spcBef>
                <a:spcPct val="0"/>
              </a:spcBef>
              <a:spcAft>
                <a:spcPct val="0"/>
              </a:spcAft>
              <a:defRPr sz="2200">
                <a:solidFill>
                  <a:schemeClr val="tx1"/>
                </a:solidFill>
                <a:latin typeface="Comic Sans MS" charset="0"/>
                <a:ea typeface="ＭＳ Ｐゴシック" charset="0"/>
              </a:defRPr>
            </a:lvl7pPr>
            <a:lvl8pPr marL="3429000" indent="-228600" eaLnBrk="0" fontAlgn="base" hangingPunct="0">
              <a:spcBef>
                <a:spcPct val="0"/>
              </a:spcBef>
              <a:spcAft>
                <a:spcPct val="0"/>
              </a:spcAft>
              <a:defRPr sz="2200">
                <a:solidFill>
                  <a:schemeClr val="tx1"/>
                </a:solidFill>
                <a:latin typeface="Comic Sans MS" charset="0"/>
                <a:ea typeface="ＭＳ Ｐゴシック" charset="0"/>
              </a:defRPr>
            </a:lvl8pPr>
            <a:lvl9pPr marL="3886200" indent="-228600" eaLnBrk="0" fontAlgn="base" hangingPunct="0">
              <a:spcBef>
                <a:spcPct val="0"/>
              </a:spcBef>
              <a:spcAft>
                <a:spcPct val="0"/>
              </a:spcAft>
              <a:defRPr sz="2200">
                <a:solidFill>
                  <a:schemeClr val="tx1"/>
                </a:solidFill>
                <a:latin typeface="Comic Sans MS" charset="0"/>
                <a:ea typeface="ＭＳ Ｐゴシック" charset="0"/>
              </a:defRPr>
            </a:lvl9pPr>
          </a:lstStyle>
          <a:p>
            <a:fld id="{B97FE9F2-8949-7741-AF00-451E64AFE854}" type="slidenum">
              <a:rPr lang="fr-FR" sz="1400">
                <a:latin typeface="Arial" charset="0"/>
              </a:rPr>
              <a:pPr/>
              <a:t>31</a:t>
            </a:fld>
            <a:endParaRPr lang="fr-FR" sz="1400">
              <a:latin typeface="Arial" charset="0"/>
            </a:endParaRPr>
          </a:p>
        </p:txBody>
      </p:sp>
      <p:graphicFrame>
        <p:nvGraphicFramePr>
          <p:cNvPr id="36868" name="Object 2"/>
          <p:cNvGraphicFramePr>
            <a:graphicFrameLocks noChangeAspect="1"/>
          </p:cNvGraphicFramePr>
          <p:nvPr/>
        </p:nvGraphicFramePr>
        <p:xfrm>
          <a:off x="381000" y="3857625"/>
          <a:ext cx="8007350" cy="989013"/>
        </p:xfrm>
        <a:graphic>
          <a:graphicData uri="http://schemas.openxmlformats.org/presentationml/2006/ole">
            <mc:AlternateContent xmlns:mc="http://schemas.openxmlformats.org/markup-compatibility/2006">
              <mc:Choice xmlns:v="urn:schemas-microsoft-com:vml" Requires="v">
                <p:oleObj spid="_x0000_s1043" name="Document" r:id="rId3" imgW="23873016" imgH="2946032" progId="Word.Document.12">
                  <p:link updateAutomatic="1"/>
                </p:oleObj>
              </mc:Choice>
              <mc:Fallback>
                <p:oleObj name="Document" r:id="rId3" imgW="23873016" imgH="2946032" progId="Word.Document.12">
                  <p:link updateAutomatic="1"/>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857625"/>
                        <a:ext cx="8007350" cy="98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36869" name="Object 3"/>
          <p:cNvGraphicFramePr>
            <a:graphicFrameLocks noChangeAspect="1"/>
          </p:cNvGraphicFramePr>
          <p:nvPr/>
        </p:nvGraphicFramePr>
        <p:xfrm>
          <a:off x="323850" y="1295400"/>
          <a:ext cx="8447088" cy="809625"/>
        </p:xfrm>
        <a:graphic>
          <a:graphicData uri="http://schemas.openxmlformats.org/presentationml/2006/ole">
            <mc:AlternateContent xmlns:mc="http://schemas.openxmlformats.org/markup-compatibility/2006">
              <mc:Choice xmlns:v="urn:schemas-microsoft-com:vml" Requires="v">
                <p:oleObj spid="_x0000_s1044" name="Document" r:id="rId5" imgW="23873016" imgH="2285714" progId="Word.Document.12">
                  <p:link updateAutomatic="1"/>
                </p:oleObj>
              </mc:Choice>
              <mc:Fallback>
                <p:oleObj name="Document" r:id="rId5" imgW="23873016" imgH="2285714" progId="Word.Document.12">
                  <p:link updateAutomatic="1"/>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850" y="1295400"/>
                        <a:ext cx="8447088"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36870" name="Object 4"/>
          <p:cNvGraphicFramePr>
            <a:graphicFrameLocks noChangeAspect="1"/>
          </p:cNvGraphicFramePr>
          <p:nvPr/>
        </p:nvGraphicFramePr>
        <p:xfrm>
          <a:off x="384175" y="2114550"/>
          <a:ext cx="7845425" cy="752475"/>
        </p:xfrm>
        <a:graphic>
          <a:graphicData uri="http://schemas.openxmlformats.org/presentationml/2006/ole">
            <mc:AlternateContent xmlns:mc="http://schemas.openxmlformats.org/markup-compatibility/2006">
              <mc:Choice xmlns:v="urn:schemas-microsoft-com:vml" Requires="v">
                <p:oleObj spid="_x0000_s1045" name="Document" r:id="rId7" imgW="23873016" imgH="2285714" progId="Word.Document.12">
                  <p:link updateAutomatic="1"/>
                </p:oleObj>
              </mc:Choice>
              <mc:Fallback>
                <p:oleObj name="Document" r:id="rId7" imgW="23873016" imgH="2285714" progId="Word.Document.12">
                  <p:link updateAutomatic="1"/>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175" y="2114550"/>
                        <a:ext cx="7845425"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36871" name="Object 5"/>
          <p:cNvGraphicFramePr>
            <a:graphicFrameLocks noChangeAspect="1"/>
          </p:cNvGraphicFramePr>
          <p:nvPr/>
        </p:nvGraphicFramePr>
        <p:xfrm>
          <a:off x="381000" y="2954338"/>
          <a:ext cx="7848600" cy="750887"/>
        </p:xfrm>
        <a:graphic>
          <a:graphicData uri="http://schemas.openxmlformats.org/presentationml/2006/ole">
            <mc:AlternateContent xmlns:mc="http://schemas.openxmlformats.org/markup-compatibility/2006">
              <mc:Choice xmlns:v="urn:schemas-microsoft-com:vml" Requires="v">
                <p:oleObj spid="_x0000_s1046" name="Document" r:id="rId9" imgW="23873016" imgH="2285714" progId="Word.Document.12">
                  <p:link updateAutomatic="1"/>
                </p:oleObj>
              </mc:Choice>
              <mc:Fallback>
                <p:oleObj name="Document" r:id="rId9" imgW="23873016" imgH="2285714" progId="Word.Document.12">
                  <p:link updateAutomatic="1"/>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1000" y="2954338"/>
                        <a:ext cx="7848600" cy="75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 name="ZoneTexte 1"/>
          <p:cNvSpPr txBox="1"/>
          <p:nvPr/>
        </p:nvSpPr>
        <p:spPr>
          <a:xfrm>
            <a:off x="755576" y="4962654"/>
            <a:ext cx="6980397" cy="338554"/>
          </a:xfrm>
          <a:prstGeom prst="rect">
            <a:avLst/>
          </a:prstGeom>
          <a:noFill/>
        </p:spPr>
        <p:txBody>
          <a:bodyPr wrap="none" rtlCol="0">
            <a:spAutoFit/>
          </a:bodyPr>
          <a:lstStyle/>
          <a:p>
            <a:r>
              <a:rPr lang="fr-FR" sz="1600" i="0" baseline="0" dirty="0" err="1" smtClean="0">
                <a:latin typeface="Calibri"/>
                <a:cs typeface="Calibri"/>
              </a:rPr>
              <a:t>Howell</a:t>
            </a:r>
            <a:r>
              <a:rPr lang="fr-FR" sz="1600" i="0" baseline="0" dirty="0" smtClean="0">
                <a:latin typeface="Calibri"/>
                <a:cs typeface="Calibri"/>
              </a:rPr>
              <a:t>, D.C. (</a:t>
            </a:r>
            <a:r>
              <a:rPr lang="fr-FR" sz="1600" i="0" baseline="0" dirty="0" smtClean="0">
                <a:solidFill>
                  <a:srgbClr val="FF0000"/>
                </a:solidFill>
                <a:latin typeface="Calibri"/>
                <a:cs typeface="Calibri"/>
              </a:rPr>
              <a:t>2008</a:t>
            </a:r>
            <a:r>
              <a:rPr lang="fr-FR" sz="1600" i="0" baseline="0" dirty="0" smtClean="0">
                <a:latin typeface="Calibri"/>
                <a:cs typeface="Calibri"/>
              </a:rPr>
              <a:t>). </a:t>
            </a:r>
            <a:r>
              <a:rPr lang="fr-FR" sz="1600" baseline="0" dirty="0" smtClean="0">
                <a:latin typeface="Calibri"/>
                <a:cs typeface="Calibri"/>
              </a:rPr>
              <a:t>Méthode statistiques en Sciences Humaines. Paris: De Boeck.</a:t>
            </a:r>
            <a:endParaRPr lang="fr-FR" sz="1600" baseline="0" dirty="0">
              <a:latin typeface="Calibri"/>
              <a:cs typeface="Calibri"/>
            </a:endParaRPr>
          </a:p>
        </p:txBody>
      </p:sp>
      <p:sp>
        <p:nvSpPr>
          <p:cNvPr id="10" name="Espace réservé du pied de page 7"/>
          <p:cNvSpPr>
            <a:spLocks noGrp="1"/>
          </p:cNvSpPr>
          <p:nvPr>
            <p:ph type="ftr" sz="quarter" idx="11"/>
          </p:nvPr>
        </p:nvSpPr>
        <p:spPr>
          <a:xfrm>
            <a:off x="611188" y="6381750"/>
            <a:ext cx="8101012"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Rounded MT Bold" charset="0"/>
                <a:ea typeface="MS PGothic" charset="0"/>
                <a:cs typeface="MS PGothic" charset="0"/>
              </a:defRPr>
            </a:lvl1pPr>
            <a:lvl2pPr marL="742950" indent="-285750">
              <a:defRPr sz="2400">
                <a:solidFill>
                  <a:schemeClr val="tx1"/>
                </a:solidFill>
                <a:latin typeface="Arial Rounded MT Bold" charset="0"/>
                <a:ea typeface="MS PGothic" charset="0"/>
                <a:cs typeface="MS PGothic" charset="0"/>
              </a:defRPr>
            </a:lvl2pPr>
            <a:lvl3pPr marL="1143000" indent="-228600">
              <a:defRPr sz="2400">
                <a:solidFill>
                  <a:schemeClr val="tx1"/>
                </a:solidFill>
                <a:latin typeface="Arial Rounded MT Bold" charset="0"/>
                <a:ea typeface="MS PGothic" charset="0"/>
                <a:cs typeface="MS PGothic" charset="0"/>
              </a:defRPr>
            </a:lvl3pPr>
            <a:lvl4pPr marL="1600200" indent="-228600">
              <a:defRPr sz="2400">
                <a:solidFill>
                  <a:schemeClr val="tx1"/>
                </a:solidFill>
                <a:latin typeface="Arial Rounded MT Bold" charset="0"/>
                <a:ea typeface="MS PGothic" charset="0"/>
                <a:cs typeface="MS PGothic" charset="0"/>
              </a:defRPr>
            </a:lvl4pPr>
            <a:lvl5pPr marL="2057400" indent="-228600">
              <a:defRPr sz="2400">
                <a:solidFill>
                  <a:schemeClr val="tx1"/>
                </a:solidFill>
                <a:latin typeface="Arial Rounded MT Bold"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Rounded MT Bold"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Rounded MT Bold"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Rounded MT Bold"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Rounded MT Bold" charset="0"/>
                <a:ea typeface="MS PGothic" charset="0"/>
                <a:cs typeface="MS PGothic" charset="0"/>
              </a:defRPr>
            </a:lvl9pPr>
          </a:lstStyle>
          <a:p>
            <a:r>
              <a:rPr lang="fr-FR" sz="1400" i="0" baseline="0" dirty="0">
                <a:latin typeface="Calibri" charset="0"/>
              </a:rPr>
              <a:t>© Université Paris Ouest Nanterre La Défense </a:t>
            </a:r>
            <a:r>
              <a:rPr lang="fr-FR" sz="1400" i="0" baseline="0" dirty="0" smtClean="0">
                <a:latin typeface="Calibri" charset="0"/>
              </a:rPr>
              <a:t>– </a:t>
            </a:r>
            <a:r>
              <a:rPr lang="fr-FR" sz="1400" i="0" baseline="0" dirty="0">
                <a:latin typeface="Calibri" charset="0"/>
              </a:rPr>
              <a:t>Frédéric ISEL</a:t>
            </a:r>
          </a:p>
        </p:txBody>
      </p:sp>
    </p:spTree>
    <p:extLst>
      <p:ext uri="{BB962C8B-B14F-4D97-AF65-F5344CB8AC3E}">
        <p14:creationId xmlns:p14="http://schemas.microsoft.com/office/powerpoint/2010/main" val="385183042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200" b="1" dirty="0">
                <a:latin typeface="Optima" charset="0"/>
                <a:ea typeface="Optima" charset="0"/>
                <a:cs typeface="Optima" charset="0"/>
              </a:rPr>
              <a:t>Mémoire de recherche et rapport de stage </a:t>
            </a:r>
            <a:r>
              <a:rPr lang="fr-FR" sz="3200" b="1" dirty="0" smtClean="0">
                <a:latin typeface="Optima" charset="0"/>
                <a:ea typeface="Optima" charset="0"/>
                <a:cs typeface="Optima" charset="0"/>
              </a:rPr>
              <a:t>(3):</a:t>
            </a:r>
            <a:br>
              <a:rPr lang="fr-FR" sz="3200" b="1" dirty="0" smtClean="0">
                <a:latin typeface="Optima" charset="0"/>
                <a:ea typeface="Optima" charset="0"/>
                <a:cs typeface="Optima" charset="0"/>
              </a:rPr>
            </a:br>
            <a:r>
              <a:rPr lang="fr-FR" sz="3200" b="1" dirty="0" smtClean="0">
                <a:solidFill>
                  <a:srgbClr val="FF0000"/>
                </a:solidFill>
                <a:latin typeface="Optima" charset="0"/>
                <a:ea typeface="Optima" charset="0"/>
                <a:cs typeface="Optima" charset="0"/>
              </a:rPr>
              <a:t>Spécialisation </a:t>
            </a:r>
            <a:r>
              <a:rPr lang="fr-FR" sz="3200" b="1" dirty="0">
                <a:solidFill>
                  <a:srgbClr val="FF0000"/>
                </a:solidFill>
                <a:latin typeface="Optima" charset="0"/>
                <a:ea typeface="Optima" charset="0"/>
                <a:cs typeface="Optima" charset="0"/>
              </a:rPr>
              <a:t>Diapason </a:t>
            </a:r>
            <a:endParaRPr lang="fr-FR" sz="3200" dirty="0">
              <a:solidFill>
                <a:srgbClr val="FF0000"/>
              </a:solidFill>
            </a:endParaRPr>
          </a:p>
        </p:txBody>
      </p:sp>
      <p:sp>
        <p:nvSpPr>
          <p:cNvPr id="3" name="Espace réservé du contenu 2"/>
          <p:cNvSpPr>
            <a:spLocks noGrp="1"/>
          </p:cNvSpPr>
          <p:nvPr>
            <p:ph idx="1"/>
          </p:nvPr>
        </p:nvSpPr>
        <p:spPr>
          <a:xfrm>
            <a:off x="457200" y="1417638"/>
            <a:ext cx="8229600" cy="4938712"/>
          </a:xfrm>
        </p:spPr>
        <p:txBody>
          <a:bodyPr>
            <a:normAutofit fontScale="55000" lnSpcReduction="20000"/>
          </a:bodyPr>
          <a:lstStyle/>
          <a:p>
            <a:pPr marL="342900" lvl="2" indent="-342900"/>
            <a:r>
              <a:rPr lang="fr-FR" sz="3800" b="1" dirty="0" smtClean="0">
                <a:latin typeface="Optima" charset="0"/>
                <a:ea typeface="Optima" charset="0"/>
                <a:cs typeface="Optima" charset="0"/>
              </a:rPr>
              <a:t>Mémoire : </a:t>
            </a:r>
          </a:p>
          <a:p>
            <a:pPr marL="0" lvl="2" indent="0">
              <a:buNone/>
            </a:pPr>
            <a:r>
              <a:rPr lang="fr-FR" sz="3600" dirty="0" smtClean="0">
                <a:latin typeface="Optima" charset="0"/>
                <a:ea typeface="Optima" charset="0"/>
                <a:cs typeface="Optima" charset="0"/>
              </a:rPr>
              <a:t>Environ </a:t>
            </a:r>
            <a:r>
              <a:rPr lang="fr-FR" sz="3600" dirty="0">
                <a:latin typeface="Optima" charset="0"/>
                <a:ea typeface="Optima" charset="0"/>
                <a:cs typeface="Optima" charset="0"/>
              </a:rPr>
              <a:t>50 pages incluant les tableaux et figures nécessaires à la compréhension du texte, </a:t>
            </a:r>
            <a:r>
              <a:rPr lang="fr-FR" sz="3600" b="1" dirty="0">
                <a:latin typeface="Optima" charset="0"/>
                <a:ea typeface="Optima" charset="0"/>
                <a:cs typeface="Optima" charset="0"/>
              </a:rPr>
              <a:t>sans inclure les références bibliographiques et les annexes</a:t>
            </a:r>
            <a:r>
              <a:rPr lang="fr-FR" sz="3600" dirty="0" smtClean="0">
                <a:latin typeface="Optima" charset="0"/>
                <a:ea typeface="Optima" charset="0"/>
                <a:cs typeface="Optima" charset="0"/>
              </a:rPr>
              <a:t>.</a:t>
            </a:r>
          </a:p>
          <a:p>
            <a:pPr marL="0" lvl="2" indent="0">
              <a:buNone/>
            </a:pPr>
            <a:endParaRPr lang="fr-FR" sz="2800" dirty="0" smtClean="0">
              <a:latin typeface="Optima" charset="0"/>
              <a:ea typeface="Optima" charset="0"/>
              <a:cs typeface="Optima" charset="0"/>
            </a:endParaRPr>
          </a:p>
          <a:p>
            <a:pPr marL="0" lvl="2" indent="0">
              <a:buNone/>
            </a:pPr>
            <a:endParaRPr lang="fr-FR" sz="2800" dirty="0" smtClean="0">
              <a:latin typeface="Optima" charset="0"/>
              <a:ea typeface="Optima" charset="0"/>
              <a:cs typeface="Optima" charset="0"/>
            </a:endParaRPr>
          </a:p>
          <a:p>
            <a:pPr marL="342900" lvl="2" indent="-342900"/>
            <a:r>
              <a:rPr lang="fr-FR" sz="3800" b="1" dirty="0" smtClean="0">
                <a:latin typeface="Optima" charset="0"/>
                <a:ea typeface="Optima" charset="0"/>
                <a:cs typeface="Optima" charset="0"/>
              </a:rPr>
              <a:t>Rapport de stage : </a:t>
            </a:r>
            <a:endParaRPr lang="fr-FR" sz="3800" b="1" dirty="0">
              <a:latin typeface="Optima" charset="0"/>
              <a:ea typeface="Optima" charset="0"/>
              <a:cs typeface="Optima" charset="0"/>
            </a:endParaRPr>
          </a:p>
          <a:p>
            <a:pPr marL="914400" lvl="1" indent="-514350"/>
            <a:r>
              <a:rPr lang="fr-FR" sz="3800" dirty="0">
                <a:latin typeface="Optima" charset="0"/>
                <a:ea typeface="Optima" charset="0"/>
                <a:cs typeface="Optima" charset="0"/>
              </a:rPr>
              <a:t>Défini avec le directeur de recherche</a:t>
            </a:r>
          </a:p>
          <a:p>
            <a:pPr marL="914400" lvl="1" indent="-514350"/>
            <a:r>
              <a:rPr lang="fr-FR" sz="3800" dirty="0">
                <a:latin typeface="Optima" charset="0"/>
                <a:ea typeface="Optima" charset="0"/>
                <a:cs typeface="Optima" charset="0"/>
              </a:rPr>
              <a:t>Rédigé par l’étudiant</a:t>
            </a:r>
          </a:p>
          <a:p>
            <a:pPr marL="914400" lvl="1" indent="-514350"/>
            <a:r>
              <a:rPr lang="fr-FR" sz="3800" dirty="0">
                <a:latin typeface="Optima" charset="0"/>
                <a:ea typeface="Optima" charset="0"/>
                <a:cs typeface="Optima" charset="0"/>
              </a:rPr>
              <a:t>Environ 10 pages </a:t>
            </a:r>
            <a:r>
              <a:rPr lang="fr-FR" sz="2600" dirty="0">
                <a:latin typeface="Optima" charset="0"/>
                <a:ea typeface="Optima" charset="0"/>
                <a:cs typeface="Optima" charset="0"/>
              </a:rPr>
              <a:t>(double interligne avec une taille de police 12)</a:t>
            </a:r>
          </a:p>
          <a:p>
            <a:pPr marL="914400" lvl="1" indent="-514350"/>
            <a:r>
              <a:rPr lang="fr-FR" sz="3800" dirty="0">
                <a:latin typeface="Optima" charset="0"/>
                <a:ea typeface="Optima" charset="0"/>
                <a:cs typeface="Optima" charset="0"/>
              </a:rPr>
              <a:t>Présentation </a:t>
            </a:r>
            <a:r>
              <a:rPr lang="fr-FR" sz="3800" dirty="0" smtClean="0">
                <a:latin typeface="Optima" charset="0"/>
                <a:ea typeface="Optima" charset="0"/>
                <a:cs typeface="Optima" charset="0"/>
              </a:rPr>
              <a:t>du </a:t>
            </a:r>
            <a:r>
              <a:rPr lang="fr-FR" sz="3800" b="1" dirty="0" smtClean="0">
                <a:latin typeface="Optima" charset="0"/>
                <a:ea typeface="Optima" charset="0"/>
                <a:cs typeface="Optima" charset="0"/>
              </a:rPr>
              <a:t>projet de recherche </a:t>
            </a:r>
            <a:r>
              <a:rPr lang="fr-FR" sz="3800" dirty="0" smtClean="0">
                <a:latin typeface="Optima" charset="0"/>
                <a:ea typeface="Optima" charset="0"/>
                <a:cs typeface="Optima" charset="0"/>
              </a:rPr>
              <a:t>dans lequel s’inscrit le stage et </a:t>
            </a:r>
            <a:r>
              <a:rPr lang="fr-FR" sz="3800" dirty="0">
                <a:latin typeface="Optima" charset="0"/>
                <a:ea typeface="Optima" charset="0"/>
                <a:cs typeface="Optima" charset="0"/>
              </a:rPr>
              <a:t>de la </a:t>
            </a:r>
            <a:r>
              <a:rPr lang="fr-FR" sz="3800" b="1" dirty="0">
                <a:latin typeface="Optima" charset="0"/>
                <a:ea typeface="Optima" charset="0"/>
                <a:cs typeface="Optima" charset="0"/>
              </a:rPr>
              <a:t>mission effectuée </a:t>
            </a:r>
            <a:r>
              <a:rPr lang="fr-FR" sz="3800" dirty="0">
                <a:latin typeface="Optima" charset="0"/>
                <a:ea typeface="Optima" charset="0"/>
                <a:cs typeface="Optima" charset="0"/>
              </a:rPr>
              <a:t>; annotation de corpus, analyses de données empiriques, passation de protocoles expérimentaux, édition de corpus et de stimuli</a:t>
            </a:r>
            <a:r>
              <a:rPr lang="fr-FR" sz="3800" dirty="0"/>
              <a:t>,</a:t>
            </a:r>
            <a:r>
              <a:rPr lang="fr-FR" sz="3800" dirty="0">
                <a:latin typeface="Optima" charset="0"/>
                <a:ea typeface="Optima" charset="0"/>
                <a:cs typeface="Optima" charset="0"/>
              </a:rPr>
              <a:t> etc.</a:t>
            </a:r>
          </a:p>
          <a:p>
            <a:pPr marL="914400" lvl="1" indent="-514350"/>
            <a:r>
              <a:rPr lang="fr-FR" sz="3800" dirty="0">
                <a:latin typeface="Optima" charset="0"/>
                <a:ea typeface="Optima" charset="0"/>
                <a:cs typeface="Optima" charset="0"/>
              </a:rPr>
              <a:t>Pour les professionnels : le lieu de stage doit être trouvé </a:t>
            </a:r>
            <a:r>
              <a:rPr lang="fr-FR" sz="3800" b="1" dirty="0">
                <a:latin typeface="Optima" charset="0"/>
                <a:ea typeface="Optima" charset="0"/>
                <a:cs typeface="Optima" charset="0"/>
              </a:rPr>
              <a:t>en dehors du lieu d’exercice professionnel </a:t>
            </a:r>
            <a:r>
              <a:rPr lang="fr-FR" sz="3800" dirty="0">
                <a:latin typeface="Optima" charset="0"/>
                <a:ea typeface="Optima" charset="0"/>
                <a:cs typeface="Optima" charset="0"/>
              </a:rPr>
              <a:t>(exception si participation à un projet de recherche)</a:t>
            </a:r>
            <a:r>
              <a:rPr lang="fr-FR" sz="3800" dirty="0" smtClean="0">
                <a:latin typeface="Optima" charset="0"/>
                <a:ea typeface="Optima" charset="0"/>
                <a:cs typeface="Optima" charset="0"/>
              </a:rPr>
              <a:t>.</a:t>
            </a:r>
            <a:endParaRPr lang="fr-FR" sz="3800" dirty="0">
              <a:latin typeface="Optima" charset="0"/>
              <a:ea typeface="Optima" charset="0"/>
              <a:cs typeface="Optima" charset="0"/>
            </a:endParaRPr>
          </a:p>
        </p:txBody>
      </p:sp>
      <p:sp>
        <p:nvSpPr>
          <p:cNvPr id="4" name="Espace réservé du numéro de diapositive 3"/>
          <p:cNvSpPr>
            <a:spLocks noGrp="1"/>
          </p:cNvSpPr>
          <p:nvPr>
            <p:ph type="sldNum" sz="quarter" idx="12"/>
          </p:nvPr>
        </p:nvSpPr>
        <p:spPr/>
        <p:txBody>
          <a:bodyPr/>
          <a:lstStyle/>
          <a:p>
            <a:fld id="{7FBF444E-46A9-4C40-8365-384D768E0282}" type="slidenum">
              <a:rPr lang="fr-FR" smtClean="0"/>
              <a:pPr/>
              <a:t>4</a:t>
            </a:fld>
            <a:endParaRPr lang="fr-FR"/>
          </a:p>
        </p:txBody>
      </p:sp>
    </p:spTree>
    <p:extLst>
      <p:ext uri="{BB962C8B-B14F-4D97-AF65-F5344CB8AC3E}">
        <p14:creationId xmlns:p14="http://schemas.microsoft.com/office/powerpoint/2010/main" val="1949009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200" b="1" dirty="0">
                <a:latin typeface="Optima" charset="0"/>
                <a:ea typeface="Optima" charset="0"/>
                <a:cs typeface="Optima" charset="0"/>
              </a:rPr>
              <a:t>Mémoire de recherche et rapport de stage </a:t>
            </a:r>
            <a:r>
              <a:rPr lang="fr-FR" sz="3200" b="1" dirty="0" smtClean="0">
                <a:latin typeface="Optima" charset="0"/>
                <a:ea typeface="Optima" charset="0"/>
                <a:cs typeface="Optima" charset="0"/>
              </a:rPr>
              <a:t>(4):</a:t>
            </a:r>
            <a:r>
              <a:rPr lang="fr-FR" sz="3200" b="1" dirty="0" smtClean="0">
                <a:solidFill>
                  <a:srgbClr val="FF0000"/>
                </a:solidFill>
                <a:latin typeface="Optima" charset="0"/>
                <a:ea typeface="Optima" charset="0"/>
                <a:cs typeface="Optima" charset="0"/>
              </a:rPr>
              <a:t>Spécialisation </a:t>
            </a:r>
            <a:r>
              <a:rPr lang="fr-FR" sz="3200" b="1" dirty="0">
                <a:solidFill>
                  <a:srgbClr val="FF0000"/>
                </a:solidFill>
                <a:latin typeface="Optima" charset="0"/>
                <a:ea typeface="Optima" charset="0"/>
                <a:cs typeface="Optima" charset="0"/>
              </a:rPr>
              <a:t>Diapason </a:t>
            </a:r>
            <a:endParaRPr lang="fr-FR" sz="3200" dirty="0"/>
          </a:p>
        </p:txBody>
      </p:sp>
      <p:sp>
        <p:nvSpPr>
          <p:cNvPr id="3" name="Espace réservé du contenu 2"/>
          <p:cNvSpPr>
            <a:spLocks noGrp="1"/>
          </p:cNvSpPr>
          <p:nvPr>
            <p:ph idx="1"/>
          </p:nvPr>
        </p:nvSpPr>
        <p:spPr/>
        <p:txBody>
          <a:bodyPr>
            <a:normAutofit/>
          </a:bodyPr>
          <a:lstStyle/>
          <a:p>
            <a:pPr marL="1314450" lvl="2" indent="-514350"/>
            <a:r>
              <a:rPr lang="fr-FR" sz="2800" dirty="0">
                <a:latin typeface="Optima" charset="0"/>
                <a:ea typeface="Optima" charset="0"/>
                <a:cs typeface="Optima" charset="0"/>
              </a:rPr>
              <a:t>Soutenance : présentation orale par l’étudiant en </a:t>
            </a:r>
            <a:r>
              <a:rPr lang="fr-FR" sz="2800" b="1" dirty="0">
                <a:latin typeface="Optima" charset="0"/>
                <a:ea typeface="Optima" charset="0"/>
                <a:cs typeface="Optima" charset="0"/>
              </a:rPr>
              <a:t>15 minutes maximum </a:t>
            </a:r>
            <a:r>
              <a:rPr lang="fr-FR" sz="2800" dirty="0">
                <a:latin typeface="Optima" charset="0"/>
                <a:ea typeface="Optima" charset="0"/>
                <a:cs typeface="Optima" charset="0"/>
              </a:rPr>
              <a:t>du travail de recherche (avec diaporama de préférence), suivie d’une série de questions par le jury. </a:t>
            </a:r>
          </a:p>
          <a:p>
            <a:pPr marL="800100" lvl="2" indent="0">
              <a:buNone/>
            </a:pPr>
            <a:endParaRPr lang="fr-FR" sz="2800" dirty="0">
              <a:latin typeface="Optima" charset="0"/>
              <a:ea typeface="Optima" charset="0"/>
              <a:cs typeface="Optima" charset="0"/>
            </a:endParaRPr>
          </a:p>
          <a:p>
            <a:pPr marL="1314450" lvl="2" indent="-514350"/>
            <a:r>
              <a:rPr lang="fr-FR" sz="2800" dirty="0">
                <a:latin typeface="Optima" charset="0"/>
                <a:ea typeface="Optima" charset="0"/>
                <a:cs typeface="Optima" charset="0"/>
              </a:rPr>
              <a:t>Présentation du stage en </a:t>
            </a:r>
            <a:r>
              <a:rPr lang="fr-FR" sz="2800" b="1" dirty="0">
                <a:latin typeface="Optima" charset="0"/>
                <a:ea typeface="Optima" charset="0"/>
                <a:cs typeface="Optima" charset="0"/>
              </a:rPr>
              <a:t>5 minutes maximum</a:t>
            </a:r>
            <a:r>
              <a:rPr lang="fr-FR" sz="2800" dirty="0" smtClean="0">
                <a:latin typeface="Optima" charset="0"/>
                <a:ea typeface="Optima" charset="0"/>
                <a:cs typeface="Optima" charset="0"/>
              </a:rPr>
              <a:t>.</a:t>
            </a:r>
            <a:endParaRPr lang="fr-FR" sz="2800" dirty="0">
              <a:latin typeface="Optima" charset="0"/>
              <a:ea typeface="Optima" charset="0"/>
              <a:cs typeface="Optima" charset="0"/>
            </a:endParaRPr>
          </a:p>
        </p:txBody>
      </p:sp>
      <p:sp>
        <p:nvSpPr>
          <p:cNvPr id="4" name="Espace réservé du numéro de diapositive 3"/>
          <p:cNvSpPr>
            <a:spLocks noGrp="1"/>
          </p:cNvSpPr>
          <p:nvPr>
            <p:ph type="sldNum" sz="quarter" idx="12"/>
          </p:nvPr>
        </p:nvSpPr>
        <p:spPr/>
        <p:txBody>
          <a:bodyPr/>
          <a:lstStyle/>
          <a:p>
            <a:fld id="{7FBF444E-46A9-4C40-8365-384D768E0282}" type="slidenum">
              <a:rPr lang="fr-FR" smtClean="0"/>
              <a:pPr/>
              <a:t>5</a:t>
            </a:fld>
            <a:endParaRPr lang="fr-FR"/>
          </a:p>
        </p:txBody>
      </p:sp>
    </p:spTree>
    <p:extLst>
      <p:ext uri="{BB962C8B-B14F-4D97-AF65-F5344CB8AC3E}">
        <p14:creationId xmlns:p14="http://schemas.microsoft.com/office/powerpoint/2010/main" val="32005850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normAutofit/>
          </a:bodyPr>
          <a:lstStyle/>
          <a:p>
            <a:r>
              <a:rPr lang="fr-FR" sz="2800" b="1" dirty="0">
                <a:latin typeface="Optima" charset="0"/>
                <a:ea typeface="Optima" charset="0"/>
                <a:cs typeface="Optima" charset="0"/>
              </a:rPr>
              <a:t>Mémoire de recherche et rapport de stage </a:t>
            </a:r>
            <a:r>
              <a:rPr lang="fr-FR" sz="2800" b="1" dirty="0" smtClean="0">
                <a:latin typeface="Optima" charset="0"/>
                <a:ea typeface="Optima" charset="0"/>
                <a:cs typeface="Optima" charset="0"/>
              </a:rPr>
              <a:t>(5):</a:t>
            </a:r>
            <a:r>
              <a:rPr lang="fr-FR" sz="2800" b="1" dirty="0">
                <a:latin typeface="Optima" charset="0"/>
                <a:ea typeface="Optima" charset="0"/>
                <a:cs typeface="Optima" charset="0"/>
              </a:rPr>
              <a:t> </a:t>
            </a:r>
            <a:r>
              <a:rPr lang="fr-FR" sz="2800" b="1" dirty="0" smtClean="0">
                <a:solidFill>
                  <a:srgbClr val="FF0000"/>
                </a:solidFill>
                <a:latin typeface="Optima" charset="0"/>
                <a:ea typeface="Optima" charset="0"/>
                <a:cs typeface="Optima" charset="0"/>
              </a:rPr>
              <a:t>Spécialisation </a:t>
            </a:r>
            <a:r>
              <a:rPr lang="fr-FR" sz="2800" b="1" dirty="0">
                <a:solidFill>
                  <a:srgbClr val="FF0000"/>
                </a:solidFill>
                <a:latin typeface="Optima" charset="0"/>
                <a:ea typeface="Optima" charset="0"/>
                <a:cs typeface="Optima" charset="0"/>
              </a:rPr>
              <a:t>Diapason</a:t>
            </a:r>
            <a:r>
              <a:rPr lang="fr-FR" sz="3600" b="1" dirty="0">
                <a:solidFill>
                  <a:srgbClr val="FF0000"/>
                </a:solidFill>
                <a:latin typeface="Optima" charset="0"/>
                <a:ea typeface="Optima" charset="0"/>
                <a:cs typeface="Optima" charset="0"/>
              </a:rPr>
              <a:t> </a:t>
            </a:r>
            <a:endParaRPr lang="fr-FR" sz="3600" dirty="0"/>
          </a:p>
        </p:txBody>
      </p:sp>
      <p:sp>
        <p:nvSpPr>
          <p:cNvPr id="3" name="Espace réservé du contenu 2"/>
          <p:cNvSpPr>
            <a:spLocks noGrp="1"/>
          </p:cNvSpPr>
          <p:nvPr>
            <p:ph idx="1"/>
          </p:nvPr>
        </p:nvSpPr>
        <p:spPr/>
        <p:txBody>
          <a:bodyPr>
            <a:normAutofit fontScale="92500" lnSpcReduction="10000"/>
          </a:bodyPr>
          <a:lstStyle/>
          <a:p>
            <a:pPr marL="0" indent="0">
              <a:buNone/>
            </a:pPr>
            <a:r>
              <a:rPr lang="fr-FR" sz="3900" b="1" dirty="0">
                <a:latin typeface="Optima" charset="0"/>
                <a:ea typeface="Optima" charset="0"/>
                <a:cs typeface="Optima" charset="0"/>
              </a:rPr>
              <a:t>Validation finale : </a:t>
            </a:r>
          </a:p>
          <a:p>
            <a:pPr marL="0" indent="0">
              <a:buNone/>
            </a:pPr>
            <a:endParaRPr lang="fr-FR" sz="1700" dirty="0">
              <a:latin typeface="Optima" charset="0"/>
              <a:ea typeface="Optima" charset="0"/>
              <a:cs typeface="Optima" charset="0"/>
            </a:endParaRPr>
          </a:p>
          <a:p>
            <a:pPr lvl="0"/>
            <a:r>
              <a:rPr lang="fr-FR" dirty="0">
                <a:latin typeface="Optima" charset="0"/>
                <a:ea typeface="Optima" charset="0"/>
                <a:cs typeface="Optima" charset="0"/>
              </a:rPr>
              <a:t>Note de mémoire (50% écrit, 50% oral)</a:t>
            </a:r>
          </a:p>
          <a:p>
            <a:pPr lvl="1"/>
            <a:r>
              <a:rPr lang="fr-FR" dirty="0">
                <a:latin typeface="Optima" charset="0"/>
                <a:ea typeface="Optima" charset="0"/>
                <a:cs typeface="Optima" charset="0"/>
              </a:rPr>
              <a:t>Écrit</a:t>
            </a:r>
          </a:p>
          <a:p>
            <a:pPr lvl="2"/>
            <a:r>
              <a:rPr lang="fr-FR" dirty="0">
                <a:latin typeface="Optima" charset="0"/>
                <a:ea typeface="Optima" charset="0"/>
                <a:cs typeface="Optima" charset="0"/>
              </a:rPr>
              <a:t>Rapport intermédiaire, régularité des rendez-vous de travail (qui sera définie avec le directeur) : 40%</a:t>
            </a:r>
          </a:p>
          <a:p>
            <a:pPr lvl="2"/>
            <a:r>
              <a:rPr lang="fr-FR" dirty="0">
                <a:latin typeface="Optima" charset="0"/>
                <a:ea typeface="Optima" charset="0"/>
                <a:cs typeface="Optima" charset="0"/>
              </a:rPr>
              <a:t>Mémoire final : 60%</a:t>
            </a:r>
          </a:p>
          <a:p>
            <a:pPr lvl="1"/>
            <a:r>
              <a:rPr lang="fr-FR" dirty="0">
                <a:latin typeface="Optima" charset="0"/>
                <a:ea typeface="Optima" charset="0"/>
                <a:cs typeface="Optima" charset="0"/>
              </a:rPr>
              <a:t>Oral</a:t>
            </a:r>
          </a:p>
          <a:p>
            <a:pPr marL="0" indent="0">
              <a:buNone/>
            </a:pPr>
            <a:r>
              <a:rPr lang="fr-FR" dirty="0">
                <a:latin typeface="Optima" charset="0"/>
                <a:ea typeface="Optima" charset="0"/>
                <a:cs typeface="Optima" charset="0"/>
              </a:rPr>
              <a:t> </a:t>
            </a:r>
          </a:p>
          <a:p>
            <a:pPr lvl="0"/>
            <a:r>
              <a:rPr lang="fr-FR" dirty="0">
                <a:latin typeface="Optima" charset="0"/>
                <a:ea typeface="Optima" charset="0"/>
                <a:cs typeface="Optima" charset="0"/>
              </a:rPr>
              <a:t>Note du stage (note globale écrit et oral)</a:t>
            </a:r>
          </a:p>
          <a:p>
            <a:pPr marL="0" marR="0" lvl="0" indent="0" defTabSz="914400" eaLnBrk="1" fontAlgn="auto" latinLnBrk="0" hangingPunct="1">
              <a:lnSpc>
                <a:spcPct val="100000"/>
              </a:lnSpc>
              <a:spcBef>
                <a:spcPts val="0"/>
              </a:spcBef>
              <a:spcAft>
                <a:spcPts val="0"/>
              </a:spcAft>
              <a:buClrTx/>
              <a:buSzTx/>
              <a:buFontTx/>
              <a:buNone/>
              <a:tabLst/>
              <a:defRPr/>
            </a:pPr>
            <a:endParaRPr lang="fr-FR" dirty="0">
              <a:latin typeface="Optima" charset="0"/>
              <a:ea typeface="Optima" charset="0"/>
              <a:cs typeface="Optima" charset="0"/>
            </a:endParaRPr>
          </a:p>
        </p:txBody>
      </p:sp>
      <p:sp>
        <p:nvSpPr>
          <p:cNvPr id="6" name="Espace réservé du numéro de diapositive 5"/>
          <p:cNvSpPr>
            <a:spLocks noGrp="1"/>
          </p:cNvSpPr>
          <p:nvPr>
            <p:ph type="sldNum" sz="quarter" idx="12"/>
          </p:nvPr>
        </p:nvSpPr>
        <p:spPr/>
        <p:txBody>
          <a:bodyPr/>
          <a:lstStyle/>
          <a:p>
            <a:fld id="{7FBF444E-46A9-4C40-8365-384D768E0282}" type="slidenum">
              <a:rPr lang="fr-FR" smtClean="0"/>
              <a:pPr/>
              <a:t>6</a:t>
            </a:fld>
            <a:endParaRPr lang="fr-FR"/>
          </a:p>
        </p:txBody>
      </p:sp>
      <p:pic>
        <p:nvPicPr>
          <p:cNvPr id="4" name="logo FLDL DSL 300x358.bmp" descr="/Users/CarolineBogliotti/Documents/Enseignement/master FLDL/promo master/logo FLDL DSL/logo FLDL DSL 300x358.bmp"/>
          <p:cNvPicPr>
            <a:picLocks noChangeAspect="1"/>
          </p:cNvPicPr>
          <p:nvPr/>
        </p:nvPicPr>
        <p:blipFill>
          <a:blip r:embed="rId2"/>
          <a:srcRect/>
          <a:stretch>
            <a:fillRect/>
          </a:stretch>
        </p:blipFill>
        <p:spPr bwMode="auto">
          <a:xfrm>
            <a:off x="152400" y="152400"/>
            <a:ext cx="701675"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5337597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200" b="1" dirty="0">
                <a:latin typeface="Optima" charset="0"/>
                <a:ea typeface="Optima" charset="0"/>
                <a:cs typeface="Optima" charset="0"/>
              </a:rPr>
              <a:t>Mémoire de recherche et rapport de stage </a:t>
            </a:r>
            <a:r>
              <a:rPr lang="fr-FR" sz="3200" b="1" dirty="0" smtClean="0">
                <a:latin typeface="Optima" charset="0"/>
                <a:ea typeface="Optima" charset="0"/>
                <a:cs typeface="Optima" charset="0"/>
              </a:rPr>
              <a:t>(6):</a:t>
            </a:r>
            <a:r>
              <a:rPr lang="fr-FR" sz="3200" b="1" dirty="0">
                <a:latin typeface="Optima" charset="0"/>
                <a:ea typeface="Optima" charset="0"/>
                <a:cs typeface="Optima" charset="0"/>
              </a:rPr>
              <a:t> </a:t>
            </a:r>
            <a:r>
              <a:rPr lang="fr-FR" sz="3200" b="1" dirty="0" smtClean="0">
                <a:solidFill>
                  <a:srgbClr val="FF0000"/>
                </a:solidFill>
                <a:latin typeface="Optima" charset="0"/>
                <a:ea typeface="Optima" charset="0"/>
                <a:cs typeface="Optima" charset="0"/>
              </a:rPr>
              <a:t>Spécialisation </a:t>
            </a:r>
            <a:r>
              <a:rPr lang="fr-FR" sz="3200" b="1" dirty="0" err="1" smtClean="0">
                <a:solidFill>
                  <a:srgbClr val="FF0000"/>
                </a:solidFill>
                <a:latin typeface="Optima" charset="0"/>
                <a:ea typeface="Optima" charset="0"/>
                <a:cs typeface="Optima" charset="0"/>
              </a:rPr>
              <a:t>Ecrifore</a:t>
            </a:r>
            <a:r>
              <a:rPr lang="fr-FR" sz="3200" b="1" dirty="0" smtClean="0">
                <a:solidFill>
                  <a:srgbClr val="FF0000"/>
                </a:solidFill>
                <a:latin typeface="Optima" charset="0"/>
                <a:ea typeface="Optima" charset="0"/>
                <a:cs typeface="Optima" charset="0"/>
              </a:rPr>
              <a:t> </a:t>
            </a:r>
            <a:endParaRPr lang="fr-FR" sz="3200" dirty="0"/>
          </a:p>
        </p:txBody>
      </p:sp>
      <p:sp>
        <p:nvSpPr>
          <p:cNvPr id="3" name="Espace réservé du contenu 2"/>
          <p:cNvSpPr>
            <a:spLocks noGrp="1"/>
          </p:cNvSpPr>
          <p:nvPr>
            <p:ph idx="1"/>
          </p:nvPr>
        </p:nvSpPr>
        <p:spPr>
          <a:xfrm>
            <a:off x="457200" y="1600200"/>
            <a:ext cx="8229600" cy="4997152"/>
          </a:xfrm>
        </p:spPr>
        <p:txBody>
          <a:bodyPr>
            <a:noAutofit/>
          </a:bodyPr>
          <a:lstStyle/>
          <a:p>
            <a:pPr marL="514350" indent="-514350">
              <a:buAutoNum type="arabicPeriod"/>
            </a:pPr>
            <a:r>
              <a:rPr lang="fr-FR" sz="2400" b="1" dirty="0" smtClean="0">
                <a:latin typeface="Optima" charset="0"/>
                <a:ea typeface="Optima" charset="0"/>
                <a:cs typeface="Optima" charset="0"/>
              </a:rPr>
              <a:t>Formation Recherche documentaire organisée par la BU </a:t>
            </a:r>
            <a:r>
              <a:rPr lang="fr-FR" sz="2400" dirty="0" smtClean="0">
                <a:latin typeface="Optima" charset="0"/>
                <a:ea typeface="Optima" charset="0"/>
                <a:cs typeface="Optima" charset="0"/>
              </a:rPr>
              <a:t>: </a:t>
            </a:r>
            <a:r>
              <a:rPr lang="fr-FR" sz="2400" dirty="0" smtClean="0">
                <a:solidFill>
                  <a:srgbClr val="FFFF00"/>
                </a:solidFill>
                <a:latin typeface="Optima" charset="0"/>
                <a:ea typeface="Optima" charset="0"/>
                <a:cs typeface="Optima" charset="0"/>
              </a:rPr>
              <a:t>mercredi 13h30-15h30 </a:t>
            </a:r>
          </a:p>
          <a:p>
            <a:pPr marL="514350" indent="-514350">
              <a:buAutoNum type="arabicPeriod"/>
            </a:pPr>
            <a:r>
              <a:rPr lang="fr-FR" sz="2400" b="1" dirty="0" smtClean="0">
                <a:latin typeface="Optima" charset="0"/>
                <a:ea typeface="Optima" charset="0"/>
                <a:cs typeface="Optima" charset="0"/>
              </a:rPr>
              <a:t>5 Ateliers </a:t>
            </a:r>
            <a:r>
              <a:rPr lang="fr-FR" sz="2400" b="1" dirty="0" err="1" smtClean="0">
                <a:latin typeface="Optima" charset="0"/>
                <a:ea typeface="Optima" charset="0"/>
                <a:cs typeface="Optima" charset="0"/>
              </a:rPr>
              <a:t>Ecrifore</a:t>
            </a:r>
            <a:r>
              <a:rPr lang="fr-FR" sz="2400" b="1" dirty="0" smtClean="0">
                <a:latin typeface="Optima" charset="0"/>
                <a:ea typeface="Optima" charset="0"/>
                <a:cs typeface="Optima" charset="0"/>
              </a:rPr>
              <a:t> dans l’année </a:t>
            </a:r>
            <a:r>
              <a:rPr lang="fr-FR" sz="2400" dirty="0" smtClean="0">
                <a:latin typeface="Optima" charset="0"/>
                <a:ea typeface="Optima" charset="0"/>
                <a:cs typeface="Optima" charset="0"/>
              </a:rPr>
              <a:t>:</a:t>
            </a:r>
          </a:p>
          <a:p>
            <a:pPr lvl="1"/>
            <a:r>
              <a:rPr lang="fr-FR" sz="2400" b="1" dirty="0" smtClean="0">
                <a:solidFill>
                  <a:srgbClr val="FFFF00"/>
                </a:solidFill>
                <a:latin typeface="Optima" charset="0"/>
                <a:ea typeface="Optima" charset="0"/>
                <a:cs typeface="Optima" charset="0"/>
              </a:rPr>
              <a:t>26 octobre </a:t>
            </a:r>
            <a:r>
              <a:rPr lang="fr-FR" sz="2400" dirty="0" smtClean="0">
                <a:latin typeface="Optima" charset="0"/>
                <a:ea typeface="Optima" charset="0"/>
                <a:cs typeface="Optima" charset="0"/>
              </a:rPr>
              <a:t>: sujet de mémoire/directeur de mémoire</a:t>
            </a:r>
          </a:p>
          <a:p>
            <a:pPr lvl="1"/>
            <a:r>
              <a:rPr lang="fr-FR" sz="2400" dirty="0" smtClean="0">
                <a:latin typeface="Optima" charset="0"/>
                <a:ea typeface="Optima" charset="0"/>
                <a:cs typeface="Optima" charset="0"/>
              </a:rPr>
              <a:t>décembre : </a:t>
            </a:r>
            <a:r>
              <a:rPr lang="fr-FR" sz="2400" dirty="0">
                <a:latin typeface="Optima" charset="0"/>
                <a:ea typeface="Optima" charset="0"/>
                <a:cs typeface="Optima" charset="0"/>
              </a:rPr>
              <a:t>fiches de lecture (extraits, synthèses, pages) </a:t>
            </a:r>
          </a:p>
          <a:p>
            <a:pPr lvl="1"/>
            <a:r>
              <a:rPr lang="fr-FR" sz="2400" dirty="0">
                <a:latin typeface="Optima" charset="0"/>
                <a:ea typeface="Optima" charset="0"/>
                <a:cs typeface="Optima" charset="0"/>
              </a:rPr>
              <a:t>j</a:t>
            </a:r>
            <a:r>
              <a:rPr lang="fr-FR" sz="2400" dirty="0" smtClean="0">
                <a:latin typeface="Optima" charset="0"/>
                <a:ea typeface="Optima" charset="0"/>
                <a:cs typeface="Optima" charset="0"/>
              </a:rPr>
              <a:t>anvier : présentation des problèmes rencontrés dans le recueil de données + présentation des données en cours de recueil</a:t>
            </a:r>
          </a:p>
          <a:p>
            <a:pPr lvl="1"/>
            <a:r>
              <a:rPr lang="fr-FR" sz="2400" dirty="0" smtClean="0">
                <a:latin typeface="Optima" charset="0"/>
                <a:ea typeface="Optima" charset="0"/>
                <a:cs typeface="Optima" charset="0"/>
              </a:rPr>
              <a:t>février : plan de l’état de l’art, citations, élaborations de définitions</a:t>
            </a:r>
          </a:p>
          <a:p>
            <a:pPr lvl="1"/>
            <a:r>
              <a:rPr lang="fr-FR" sz="2400" dirty="0">
                <a:latin typeface="Optima" charset="0"/>
                <a:ea typeface="Optima" charset="0"/>
                <a:cs typeface="Optima" charset="0"/>
              </a:rPr>
              <a:t>m</a:t>
            </a:r>
            <a:r>
              <a:rPr lang="fr-FR" sz="2400" dirty="0" smtClean="0">
                <a:latin typeface="Optima" charset="0"/>
                <a:ea typeface="Optima" charset="0"/>
                <a:cs typeface="Optima" charset="0"/>
              </a:rPr>
              <a:t>ars : mise en commun des problèmes rencontrés dans l’analyse des données</a:t>
            </a:r>
          </a:p>
        </p:txBody>
      </p:sp>
      <p:sp>
        <p:nvSpPr>
          <p:cNvPr id="4" name="Espace réservé du numéro de diapositive 3"/>
          <p:cNvSpPr>
            <a:spLocks noGrp="1"/>
          </p:cNvSpPr>
          <p:nvPr>
            <p:ph type="sldNum" sz="quarter" idx="12"/>
          </p:nvPr>
        </p:nvSpPr>
        <p:spPr/>
        <p:txBody>
          <a:bodyPr/>
          <a:lstStyle/>
          <a:p>
            <a:fld id="{7FBF444E-46A9-4C40-8365-384D768E0282}" type="slidenum">
              <a:rPr lang="fr-FR" smtClean="0"/>
              <a:pPr/>
              <a:t>7</a:t>
            </a:fld>
            <a:endParaRPr lang="fr-FR"/>
          </a:p>
        </p:txBody>
      </p:sp>
    </p:spTree>
    <p:extLst>
      <p:ext uri="{BB962C8B-B14F-4D97-AF65-F5344CB8AC3E}">
        <p14:creationId xmlns:p14="http://schemas.microsoft.com/office/powerpoint/2010/main" val="2845999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200" b="1" dirty="0">
                <a:latin typeface="Optima" charset="0"/>
                <a:ea typeface="Optima" charset="0"/>
                <a:cs typeface="Optima" charset="0"/>
              </a:rPr>
              <a:t>Mémoire de recherche et rapport de stage </a:t>
            </a:r>
            <a:r>
              <a:rPr lang="fr-FR" sz="3200" b="1" dirty="0" smtClean="0">
                <a:latin typeface="Optima" charset="0"/>
                <a:ea typeface="Optima" charset="0"/>
                <a:cs typeface="Optima" charset="0"/>
              </a:rPr>
              <a:t>7:</a:t>
            </a:r>
            <a:r>
              <a:rPr lang="fr-FR" sz="3200" b="1" dirty="0">
                <a:latin typeface="Optima" charset="0"/>
                <a:ea typeface="Optima" charset="0"/>
                <a:cs typeface="Optima" charset="0"/>
              </a:rPr>
              <a:t/>
            </a:r>
            <a:br>
              <a:rPr lang="fr-FR" sz="3200" b="1" dirty="0">
                <a:latin typeface="Optima" charset="0"/>
                <a:ea typeface="Optima" charset="0"/>
                <a:cs typeface="Optima" charset="0"/>
              </a:rPr>
            </a:br>
            <a:r>
              <a:rPr lang="fr-FR" sz="3200" b="1" dirty="0">
                <a:solidFill>
                  <a:srgbClr val="FF0000"/>
                </a:solidFill>
                <a:latin typeface="Optima" charset="0"/>
                <a:ea typeface="Optima" charset="0"/>
                <a:cs typeface="Optima" charset="0"/>
              </a:rPr>
              <a:t>Spécialisation </a:t>
            </a:r>
            <a:r>
              <a:rPr lang="fr-FR" sz="3200" b="1" dirty="0" err="1">
                <a:solidFill>
                  <a:srgbClr val="FF0000"/>
                </a:solidFill>
                <a:latin typeface="Optima" charset="0"/>
                <a:ea typeface="Optima" charset="0"/>
                <a:cs typeface="Optima" charset="0"/>
              </a:rPr>
              <a:t>Ecrifore</a:t>
            </a:r>
            <a:r>
              <a:rPr lang="fr-FR" sz="3200" b="1" dirty="0">
                <a:solidFill>
                  <a:srgbClr val="FF0000"/>
                </a:solidFill>
                <a:latin typeface="Optima" charset="0"/>
                <a:ea typeface="Optima" charset="0"/>
                <a:cs typeface="Optima" charset="0"/>
              </a:rPr>
              <a:t> </a:t>
            </a:r>
            <a:endParaRPr lang="fr-FR" sz="3200" dirty="0"/>
          </a:p>
        </p:txBody>
      </p:sp>
      <p:sp>
        <p:nvSpPr>
          <p:cNvPr id="3" name="Espace réservé du contenu 2"/>
          <p:cNvSpPr>
            <a:spLocks noGrp="1"/>
          </p:cNvSpPr>
          <p:nvPr>
            <p:ph idx="1"/>
          </p:nvPr>
        </p:nvSpPr>
        <p:spPr/>
        <p:txBody>
          <a:bodyPr>
            <a:normAutofit fontScale="55000" lnSpcReduction="20000"/>
          </a:bodyPr>
          <a:lstStyle/>
          <a:p>
            <a:pPr marL="57150" indent="0">
              <a:buNone/>
            </a:pPr>
            <a:r>
              <a:rPr lang="fr-FR" sz="3300" b="1" dirty="0">
                <a:latin typeface="Optima" charset="0"/>
                <a:ea typeface="Optima" charset="0"/>
                <a:cs typeface="Optima" charset="0"/>
              </a:rPr>
              <a:t>3. </a:t>
            </a:r>
            <a:r>
              <a:rPr lang="fr-FR" sz="3800" b="1" dirty="0">
                <a:solidFill>
                  <a:srgbClr val="FFFF00"/>
                </a:solidFill>
                <a:latin typeface="Optima" charset="0"/>
                <a:ea typeface="Optima" charset="0"/>
                <a:cs typeface="Optima" charset="0"/>
              </a:rPr>
              <a:t>Pour le 6</a:t>
            </a:r>
            <a:r>
              <a:rPr lang="fr-FR" sz="3800" b="1" dirty="0" smtClean="0">
                <a:solidFill>
                  <a:srgbClr val="FFFF00"/>
                </a:solidFill>
                <a:latin typeface="Optima" charset="0"/>
                <a:ea typeface="Optima" charset="0"/>
                <a:cs typeface="Optima" charset="0"/>
              </a:rPr>
              <a:t> novembre </a:t>
            </a:r>
            <a:r>
              <a:rPr lang="fr-FR" sz="3800" dirty="0">
                <a:latin typeface="Optima" charset="0"/>
                <a:ea typeface="Optima" charset="0"/>
                <a:cs typeface="Optima" charset="0"/>
              </a:rPr>
              <a:t>: </a:t>
            </a:r>
          </a:p>
          <a:p>
            <a:pPr marL="57150" indent="0">
              <a:buNone/>
            </a:pPr>
            <a:r>
              <a:rPr lang="fr-FR" sz="4200" dirty="0">
                <a:latin typeface="Optima" charset="0"/>
                <a:ea typeface="Optima" charset="0"/>
                <a:cs typeface="Optima" charset="0"/>
              </a:rPr>
              <a:t>Remettre à Frédérique </a:t>
            </a:r>
            <a:r>
              <a:rPr lang="fr-FR" sz="4200" dirty="0" err="1">
                <a:latin typeface="Optima" charset="0"/>
                <a:ea typeface="Optima" charset="0"/>
                <a:cs typeface="Optima" charset="0"/>
              </a:rPr>
              <a:t>Sitri</a:t>
            </a:r>
            <a:r>
              <a:rPr lang="fr-FR" sz="4200" dirty="0">
                <a:latin typeface="Optima" charset="0"/>
                <a:ea typeface="Optima" charset="0"/>
                <a:cs typeface="Optima" charset="0"/>
              </a:rPr>
              <a:t> </a:t>
            </a:r>
            <a:r>
              <a:rPr lang="fr-FR" sz="4200" dirty="0" smtClean="0">
                <a:latin typeface="Optima" charset="0"/>
                <a:ea typeface="Optima" charset="0"/>
                <a:cs typeface="Optima" charset="0"/>
              </a:rPr>
              <a:t>et au directeur choisi un </a:t>
            </a:r>
            <a:r>
              <a:rPr lang="fr-FR" sz="4200" dirty="0">
                <a:latin typeface="Optima" charset="0"/>
                <a:ea typeface="Optima" charset="0"/>
                <a:cs typeface="Optima" charset="0"/>
              </a:rPr>
              <a:t>projet avec question de recherche, </a:t>
            </a:r>
            <a:r>
              <a:rPr lang="fr-FR" sz="4200" dirty="0" smtClean="0">
                <a:latin typeface="Optima" charset="0"/>
                <a:ea typeface="Optima" charset="0"/>
                <a:cs typeface="Optima" charset="0"/>
              </a:rPr>
              <a:t>méthodologie envisagée, type de corpus  (1 page </a:t>
            </a:r>
            <a:r>
              <a:rPr lang="fr-FR" sz="4200" dirty="0">
                <a:latin typeface="Optima" charset="0"/>
                <a:ea typeface="Optima" charset="0"/>
                <a:cs typeface="Optima" charset="0"/>
              </a:rPr>
              <a:t>double interligne ; police 12</a:t>
            </a:r>
            <a:r>
              <a:rPr lang="fr-FR" sz="4200" dirty="0" smtClean="0">
                <a:latin typeface="Optima" charset="0"/>
                <a:ea typeface="Optima" charset="0"/>
                <a:cs typeface="Optima" charset="0"/>
              </a:rPr>
              <a:t>)</a:t>
            </a:r>
          </a:p>
          <a:p>
            <a:pPr marL="57150" indent="0">
              <a:buNone/>
            </a:pPr>
            <a:endParaRPr lang="fr-FR" sz="4200" dirty="0">
              <a:latin typeface="Optima" charset="0"/>
              <a:ea typeface="Optima" charset="0"/>
              <a:cs typeface="Optima" charset="0"/>
            </a:endParaRPr>
          </a:p>
          <a:p>
            <a:pPr marL="57150" indent="0">
              <a:buNone/>
            </a:pPr>
            <a:endParaRPr lang="fr-FR" sz="2200" dirty="0" smtClean="0">
              <a:latin typeface="Optima" charset="0"/>
              <a:ea typeface="Optima" charset="0"/>
              <a:cs typeface="Optima" charset="0"/>
            </a:endParaRPr>
          </a:p>
          <a:p>
            <a:pPr marL="57150" indent="0">
              <a:buNone/>
            </a:pPr>
            <a:r>
              <a:rPr lang="fr-FR" sz="3800" b="1" dirty="0" smtClean="0">
                <a:latin typeface="Optima" charset="0"/>
                <a:ea typeface="Optima" charset="0"/>
                <a:cs typeface="Optima" charset="0"/>
              </a:rPr>
              <a:t>4. Fin </a:t>
            </a:r>
            <a:r>
              <a:rPr lang="fr-FR" sz="3800" b="1" dirty="0">
                <a:latin typeface="Optima" charset="0"/>
                <a:ea typeface="Optima" charset="0"/>
                <a:cs typeface="Optima" charset="0"/>
              </a:rPr>
              <a:t>du S1 : </a:t>
            </a:r>
          </a:p>
          <a:p>
            <a:pPr lvl="1">
              <a:buFontTx/>
              <a:buChar char="-"/>
            </a:pPr>
            <a:r>
              <a:rPr lang="fr-FR" sz="4200" b="1" dirty="0">
                <a:latin typeface="Optima" charset="0"/>
                <a:ea typeface="Optima" charset="0"/>
                <a:cs typeface="Optima" charset="0"/>
              </a:rPr>
              <a:t>rapport de stage préliminaire </a:t>
            </a:r>
            <a:r>
              <a:rPr lang="fr-FR" sz="4200" dirty="0">
                <a:latin typeface="Optima" charset="0"/>
                <a:ea typeface="Optima" charset="0"/>
                <a:cs typeface="Optima" charset="0"/>
              </a:rPr>
              <a:t>: 10 pages (double interligne et taille de police 12) : problématisation ; motivations du stage ; présentation du </a:t>
            </a:r>
            <a:r>
              <a:rPr lang="fr-FR" sz="4200" dirty="0" smtClean="0">
                <a:latin typeface="Optima" charset="0"/>
                <a:ea typeface="Optima" charset="0"/>
                <a:cs typeface="Optima" charset="0"/>
              </a:rPr>
              <a:t>contexte  </a:t>
            </a:r>
          </a:p>
          <a:p>
            <a:pPr lvl="1">
              <a:buFontTx/>
              <a:buChar char="-"/>
            </a:pPr>
            <a:endParaRPr lang="fr-FR" sz="4200" dirty="0" smtClean="0"/>
          </a:p>
          <a:p>
            <a:pPr lvl="1">
              <a:buFontTx/>
              <a:buChar char="-"/>
            </a:pPr>
            <a:r>
              <a:rPr lang="fr-FR" sz="4200" dirty="0" smtClean="0">
                <a:latin typeface="Optima" charset="0"/>
                <a:ea typeface="Optima" charset="0"/>
                <a:cs typeface="Optima" charset="0"/>
              </a:rPr>
              <a:t>Remis </a:t>
            </a:r>
            <a:r>
              <a:rPr lang="fr-FR" sz="4200" dirty="0">
                <a:latin typeface="Optima" charset="0"/>
                <a:ea typeface="Optima" charset="0"/>
                <a:cs typeface="Optima" charset="0"/>
              </a:rPr>
              <a:t>au directeur </a:t>
            </a:r>
          </a:p>
          <a:p>
            <a:pPr marL="857250" lvl="1" indent="-457200">
              <a:buFontTx/>
              <a:buChar char="-"/>
            </a:pPr>
            <a:r>
              <a:rPr lang="fr-FR" sz="4200" dirty="0">
                <a:latin typeface="Optima" charset="0"/>
                <a:ea typeface="Optima" charset="0"/>
                <a:cs typeface="Optima" charset="0"/>
              </a:rPr>
              <a:t>Date </a:t>
            </a:r>
            <a:r>
              <a:rPr lang="fr-FR" sz="4200" dirty="0" smtClean="0">
                <a:latin typeface="Optima" charset="0"/>
                <a:ea typeface="Optima" charset="0"/>
                <a:cs typeface="Optima" charset="0"/>
              </a:rPr>
              <a:t>limite de  remise </a:t>
            </a:r>
            <a:r>
              <a:rPr lang="fr-FR" sz="4200" dirty="0">
                <a:latin typeface="Optima" charset="0"/>
                <a:ea typeface="Optima" charset="0"/>
                <a:cs typeface="Optima" charset="0"/>
              </a:rPr>
              <a:t>: </a:t>
            </a:r>
            <a:r>
              <a:rPr lang="fr-FR" sz="4200" b="1" dirty="0" smtClean="0">
                <a:solidFill>
                  <a:srgbClr val="FF0000"/>
                </a:solidFill>
                <a:latin typeface="Optima" charset="0"/>
                <a:ea typeface="Optima" charset="0"/>
                <a:cs typeface="Optima" charset="0"/>
              </a:rPr>
              <a:t>14 </a:t>
            </a:r>
            <a:r>
              <a:rPr lang="fr-FR" sz="4200" b="1" dirty="0">
                <a:solidFill>
                  <a:srgbClr val="FF0000"/>
                </a:solidFill>
                <a:latin typeface="Optima" charset="0"/>
                <a:ea typeface="Optima" charset="0"/>
                <a:cs typeface="Optima" charset="0"/>
              </a:rPr>
              <a:t>janvier </a:t>
            </a:r>
            <a:r>
              <a:rPr lang="fr-FR" sz="4200" b="1" dirty="0" smtClean="0">
                <a:solidFill>
                  <a:srgbClr val="FF0000"/>
                </a:solidFill>
                <a:latin typeface="Optima" charset="0"/>
                <a:ea typeface="Optima" charset="0"/>
                <a:cs typeface="Optima" charset="0"/>
              </a:rPr>
              <a:t>2018</a:t>
            </a:r>
          </a:p>
        </p:txBody>
      </p:sp>
      <p:sp>
        <p:nvSpPr>
          <p:cNvPr id="4" name="Espace réservé du numéro de diapositive 3"/>
          <p:cNvSpPr>
            <a:spLocks noGrp="1"/>
          </p:cNvSpPr>
          <p:nvPr>
            <p:ph type="sldNum" sz="quarter" idx="12"/>
          </p:nvPr>
        </p:nvSpPr>
        <p:spPr/>
        <p:txBody>
          <a:bodyPr/>
          <a:lstStyle/>
          <a:p>
            <a:fld id="{7FBF444E-46A9-4C40-8365-384D768E0282}" type="slidenum">
              <a:rPr lang="fr-FR" smtClean="0"/>
              <a:pPr/>
              <a:t>8</a:t>
            </a:fld>
            <a:endParaRPr lang="fr-FR"/>
          </a:p>
        </p:txBody>
      </p:sp>
    </p:spTree>
    <p:extLst>
      <p:ext uri="{BB962C8B-B14F-4D97-AF65-F5344CB8AC3E}">
        <p14:creationId xmlns:p14="http://schemas.microsoft.com/office/powerpoint/2010/main" val="1548873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200" b="1" dirty="0">
                <a:latin typeface="Optima" charset="0"/>
                <a:ea typeface="Optima" charset="0"/>
                <a:cs typeface="Optima" charset="0"/>
              </a:rPr>
              <a:t>Mémoire de recherche et rapport de stage </a:t>
            </a:r>
            <a:r>
              <a:rPr lang="fr-FR" sz="3200" b="1" dirty="0" smtClean="0">
                <a:latin typeface="Optima" charset="0"/>
                <a:ea typeface="Optima" charset="0"/>
                <a:cs typeface="Optima" charset="0"/>
              </a:rPr>
              <a:t>8:</a:t>
            </a:r>
            <a:br>
              <a:rPr lang="fr-FR" sz="3200" b="1" dirty="0" smtClean="0">
                <a:latin typeface="Optima" charset="0"/>
                <a:ea typeface="Optima" charset="0"/>
                <a:cs typeface="Optima" charset="0"/>
              </a:rPr>
            </a:br>
            <a:r>
              <a:rPr lang="fr-FR" sz="3200" b="1" dirty="0" smtClean="0">
                <a:solidFill>
                  <a:srgbClr val="FF0000"/>
                </a:solidFill>
                <a:latin typeface="Optima" charset="0"/>
                <a:ea typeface="Optima" charset="0"/>
                <a:cs typeface="Optima" charset="0"/>
              </a:rPr>
              <a:t>Spécialisation </a:t>
            </a:r>
            <a:r>
              <a:rPr lang="fr-FR" sz="3200" b="1" dirty="0" err="1" smtClean="0">
                <a:solidFill>
                  <a:srgbClr val="FF0000"/>
                </a:solidFill>
                <a:latin typeface="Optima" charset="0"/>
                <a:ea typeface="Optima" charset="0"/>
                <a:cs typeface="Optima" charset="0"/>
              </a:rPr>
              <a:t>Ecrifore</a:t>
            </a:r>
            <a:r>
              <a:rPr lang="fr-FR" sz="3200" b="1" dirty="0" smtClean="0">
                <a:solidFill>
                  <a:srgbClr val="FF0000"/>
                </a:solidFill>
                <a:latin typeface="Optima" charset="0"/>
                <a:ea typeface="Optima" charset="0"/>
                <a:cs typeface="Optima" charset="0"/>
              </a:rPr>
              <a:t> </a:t>
            </a:r>
            <a:endParaRPr lang="fr-FR" sz="3200" dirty="0">
              <a:solidFill>
                <a:srgbClr val="FF0000"/>
              </a:solidFill>
            </a:endParaRPr>
          </a:p>
        </p:txBody>
      </p:sp>
      <p:sp>
        <p:nvSpPr>
          <p:cNvPr id="3" name="Espace réservé du contenu 2"/>
          <p:cNvSpPr>
            <a:spLocks noGrp="1"/>
          </p:cNvSpPr>
          <p:nvPr>
            <p:ph idx="1"/>
          </p:nvPr>
        </p:nvSpPr>
        <p:spPr>
          <a:xfrm>
            <a:off x="457200" y="1417638"/>
            <a:ext cx="8229600" cy="4938712"/>
          </a:xfrm>
        </p:spPr>
        <p:txBody>
          <a:bodyPr>
            <a:normAutofit fontScale="77500" lnSpcReduction="20000"/>
          </a:bodyPr>
          <a:lstStyle/>
          <a:p>
            <a:pPr marL="342900" lvl="2" indent="-342900"/>
            <a:r>
              <a:rPr lang="fr-FR" sz="3800" b="1" dirty="0" smtClean="0">
                <a:latin typeface="Optima" charset="0"/>
                <a:ea typeface="Optima" charset="0"/>
                <a:cs typeface="Optima" charset="0"/>
              </a:rPr>
              <a:t>Mémoire : </a:t>
            </a:r>
          </a:p>
          <a:p>
            <a:pPr marL="457200" lvl="3" indent="0">
              <a:buNone/>
            </a:pPr>
            <a:r>
              <a:rPr lang="fr-FR" sz="3200" dirty="0" smtClean="0">
                <a:latin typeface="Optima" charset="0"/>
                <a:ea typeface="Optima" charset="0"/>
                <a:cs typeface="Optima" charset="0"/>
              </a:rPr>
              <a:t>Environ 25 </a:t>
            </a:r>
            <a:r>
              <a:rPr lang="fr-FR" sz="3200" dirty="0">
                <a:latin typeface="Optima" charset="0"/>
                <a:ea typeface="Optima" charset="0"/>
                <a:cs typeface="Optima" charset="0"/>
              </a:rPr>
              <a:t>pages </a:t>
            </a:r>
            <a:r>
              <a:rPr lang="fr-FR" sz="3200" dirty="0" smtClean="0">
                <a:latin typeface="Optima" charset="0"/>
                <a:ea typeface="Optima" charset="0"/>
                <a:cs typeface="Optima" charset="0"/>
              </a:rPr>
              <a:t>incluant </a:t>
            </a:r>
            <a:r>
              <a:rPr lang="fr-FR" sz="3200" dirty="0">
                <a:latin typeface="Optima" charset="0"/>
                <a:ea typeface="Optima" charset="0"/>
                <a:cs typeface="Optima" charset="0"/>
              </a:rPr>
              <a:t>les tableaux et </a:t>
            </a:r>
            <a:r>
              <a:rPr lang="fr-FR" sz="3200" dirty="0" smtClean="0">
                <a:latin typeface="Optima" charset="0"/>
                <a:ea typeface="Optima" charset="0"/>
                <a:cs typeface="Optima" charset="0"/>
              </a:rPr>
              <a:t>données </a:t>
            </a:r>
            <a:r>
              <a:rPr lang="fr-FR" sz="3200" dirty="0">
                <a:latin typeface="Optima" charset="0"/>
                <a:ea typeface="Optima" charset="0"/>
                <a:cs typeface="Optima" charset="0"/>
              </a:rPr>
              <a:t>nécessaires à la compréhension du texte, </a:t>
            </a:r>
            <a:r>
              <a:rPr lang="fr-FR" sz="3200" b="1" dirty="0">
                <a:latin typeface="Optima" charset="0"/>
                <a:ea typeface="Optima" charset="0"/>
                <a:cs typeface="Optima" charset="0"/>
              </a:rPr>
              <a:t>sans inclure les références bibliographiques et les annexes</a:t>
            </a:r>
            <a:r>
              <a:rPr lang="fr-FR" sz="3200" dirty="0" smtClean="0">
                <a:latin typeface="Optima" charset="0"/>
                <a:ea typeface="Optima" charset="0"/>
                <a:cs typeface="Optima" charset="0"/>
              </a:rPr>
              <a:t>.</a:t>
            </a:r>
          </a:p>
          <a:p>
            <a:pPr marL="0" lvl="2" indent="0">
              <a:buNone/>
            </a:pPr>
            <a:endParaRPr lang="fr-FR" sz="2800" dirty="0" smtClean="0">
              <a:latin typeface="Optima" charset="0"/>
              <a:ea typeface="Optima" charset="0"/>
              <a:cs typeface="Optima" charset="0"/>
            </a:endParaRPr>
          </a:p>
          <a:p>
            <a:pPr marL="0" lvl="2" indent="0">
              <a:buNone/>
            </a:pPr>
            <a:endParaRPr lang="fr-FR" sz="2800" dirty="0" smtClean="0">
              <a:latin typeface="Optima" charset="0"/>
              <a:ea typeface="Optima" charset="0"/>
              <a:cs typeface="Optima" charset="0"/>
            </a:endParaRPr>
          </a:p>
          <a:p>
            <a:pPr marL="342900" lvl="2" indent="-342900"/>
            <a:r>
              <a:rPr lang="fr-FR" sz="3800" b="1" dirty="0" smtClean="0">
                <a:latin typeface="Optima" charset="0"/>
                <a:ea typeface="Optima" charset="0"/>
                <a:cs typeface="Optima" charset="0"/>
              </a:rPr>
              <a:t>Rapport de stage : </a:t>
            </a:r>
            <a:endParaRPr lang="fr-FR" sz="3800" b="1" dirty="0">
              <a:latin typeface="Optima" charset="0"/>
              <a:ea typeface="Optima" charset="0"/>
              <a:cs typeface="Optima" charset="0"/>
            </a:endParaRPr>
          </a:p>
          <a:p>
            <a:pPr marL="400050" lvl="1" indent="0">
              <a:buNone/>
            </a:pPr>
            <a:r>
              <a:rPr lang="fr-FR" sz="3800" dirty="0" smtClean="0">
                <a:latin typeface="Optima" charset="0"/>
                <a:ea typeface="Optima" charset="0"/>
                <a:cs typeface="Optima" charset="0"/>
              </a:rPr>
              <a:t>Environ 25 </a:t>
            </a:r>
            <a:r>
              <a:rPr lang="fr-FR" sz="3800" dirty="0">
                <a:latin typeface="Optima" charset="0"/>
                <a:ea typeface="Optima" charset="0"/>
                <a:cs typeface="Optima" charset="0"/>
              </a:rPr>
              <a:t>pages </a:t>
            </a:r>
            <a:r>
              <a:rPr lang="fr-FR" sz="3800" dirty="0" smtClean="0">
                <a:latin typeface="Optima" charset="0"/>
                <a:ea typeface="Optima" charset="0"/>
                <a:cs typeface="Optima" charset="0"/>
              </a:rPr>
              <a:t>(dont les 10 du S1) </a:t>
            </a:r>
            <a:r>
              <a:rPr lang="fr-FR" sz="2600" dirty="0" smtClean="0">
                <a:latin typeface="Optima" charset="0"/>
                <a:ea typeface="Optima" charset="0"/>
                <a:cs typeface="Optima" charset="0"/>
              </a:rPr>
              <a:t>(</a:t>
            </a:r>
            <a:r>
              <a:rPr lang="fr-FR" sz="2600" dirty="0">
                <a:latin typeface="Optima" charset="0"/>
                <a:ea typeface="Optima" charset="0"/>
                <a:cs typeface="Optima" charset="0"/>
              </a:rPr>
              <a:t>double interligne avec une taille de police 12)</a:t>
            </a:r>
          </a:p>
          <a:p>
            <a:pPr marL="400050" lvl="1" indent="0">
              <a:buNone/>
            </a:pPr>
            <a:r>
              <a:rPr lang="fr-FR" sz="3800" dirty="0" smtClean="0">
                <a:latin typeface="Optima" charset="0"/>
                <a:ea typeface="Optima" charset="0"/>
                <a:cs typeface="Optima" charset="0"/>
              </a:rPr>
              <a:t>Problématisation, présentation </a:t>
            </a:r>
            <a:r>
              <a:rPr lang="fr-FR" sz="3800" dirty="0">
                <a:latin typeface="Optima" charset="0"/>
                <a:ea typeface="Optima" charset="0"/>
                <a:cs typeface="Optima" charset="0"/>
              </a:rPr>
              <a:t>de la </a:t>
            </a:r>
            <a:r>
              <a:rPr lang="fr-FR" sz="3800" b="1" dirty="0">
                <a:latin typeface="Optima" charset="0"/>
                <a:ea typeface="Optima" charset="0"/>
                <a:cs typeface="Optima" charset="0"/>
              </a:rPr>
              <a:t>structure d’accueil </a:t>
            </a:r>
            <a:r>
              <a:rPr lang="fr-FR" sz="3800" dirty="0">
                <a:latin typeface="Optima" charset="0"/>
                <a:ea typeface="Optima" charset="0"/>
                <a:cs typeface="Optima" charset="0"/>
              </a:rPr>
              <a:t>et de la </a:t>
            </a:r>
            <a:r>
              <a:rPr lang="fr-FR" sz="3800" b="1" dirty="0">
                <a:latin typeface="Optima" charset="0"/>
                <a:ea typeface="Optima" charset="0"/>
                <a:cs typeface="Optima" charset="0"/>
              </a:rPr>
              <a:t>mission effectuée </a:t>
            </a:r>
            <a:r>
              <a:rPr lang="fr-FR" sz="3800" dirty="0">
                <a:latin typeface="Optima" charset="0"/>
                <a:ea typeface="Optima" charset="0"/>
                <a:cs typeface="Optima" charset="0"/>
              </a:rPr>
              <a:t>; </a:t>
            </a:r>
            <a:r>
              <a:rPr lang="fr-FR" sz="3800" dirty="0" smtClean="0">
                <a:latin typeface="Optima" charset="0"/>
                <a:ea typeface="Optima" charset="0"/>
                <a:cs typeface="Optima" charset="0"/>
              </a:rPr>
              <a:t>analyse détaillée des écrits produits ; réponses à la problématique. </a:t>
            </a:r>
          </a:p>
        </p:txBody>
      </p:sp>
      <p:sp>
        <p:nvSpPr>
          <p:cNvPr id="4" name="Espace réservé du numéro de diapositive 3"/>
          <p:cNvSpPr>
            <a:spLocks noGrp="1"/>
          </p:cNvSpPr>
          <p:nvPr>
            <p:ph type="sldNum" sz="quarter" idx="12"/>
          </p:nvPr>
        </p:nvSpPr>
        <p:spPr/>
        <p:txBody>
          <a:bodyPr/>
          <a:lstStyle/>
          <a:p>
            <a:fld id="{7FBF444E-46A9-4C40-8365-384D768E0282}" type="slidenum">
              <a:rPr lang="fr-FR" smtClean="0"/>
              <a:pPr/>
              <a:t>9</a:t>
            </a:fld>
            <a:endParaRPr lang="fr-FR"/>
          </a:p>
        </p:txBody>
      </p:sp>
    </p:spTree>
    <p:extLst>
      <p:ext uri="{BB962C8B-B14F-4D97-AF65-F5344CB8AC3E}">
        <p14:creationId xmlns:p14="http://schemas.microsoft.com/office/powerpoint/2010/main" val="2182925206"/>
      </p:ext>
    </p:extLst>
  </p:cSld>
  <p:clrMapOvr>
    <a:masterClrMapping/>
  </p:clrMapOvr>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964</TotalTime>
  <Words>1676</Words>
  <Application>Microsoft Macintosh PowerPoint</Application>
  <PresentationFormat>Présentation à l'écran (4:3)</PresentationFormat>
  <Paragraphs>236</Paragraphs>
  <Slides>31</Slides>
  <Notes>16</Notes>
  <HiddenSlides>0</HiddenSlides>
  <MMClips>0</MMClips>
  <ScaleCrop>false</ScaleCrop>
  <HeadingPairs>
    <vt:vector size="6" baseType="variant">
      <vt:variant>
        <vt:lpstr>Thème</vt:lpstr>
      </vt:variant>
      <vt:variant>
        <vt:i4>1</vt:i4>
      </vt:variant>
      <vt:variant>
        <vt:lpstr>Liaisons</vt:lpstr>
      </vt:variant>
      <vt:variant>
        <vt:i4>4</vt:i4>
      </vt:variant>
      <vt:variant>
        <vt:lpstr>Titres des diapositives</vt:lpstr>
      </vt:variant>
      <vt:variant>
        <vt:i4>31</vt:i4>
      </vt:variant>
    </vt:vector>
  </HeadingPairs>
  <TitlesOfParts>
    <vt:vector size="36" baseType="lpstr">
      <vt:lpstr>Thème Office</vt:lpstr>
      <vt:lpstr>TravelDrive:ASD3:ASD3_ETU_2013.docx!OLE_LINK1</vt:lpstr>
      <vt:lpstr>TravelDrive:ASD3:ASD3_ETU_2013.docx!OLE_LINK4</vt:lpstr>
      <vt:lpstr>TravelDrive:ASD3:ASD3_ETU_2013.docx!OLE_LINK5</vt:lpstr>
      <vt:lpstr>TravelDrive:ASD3:ASD3_ETU_2013.docx!OLE_LINK8</vt:lpstr>
      <vt:lpstr>Atelier  Méthodologie de la recherche  21 septembre 2018</vt:lpstr>
      <vt:lpstr>Mémoire de recherche et rapport de stage (1) </vt:lpstr>
      <vt:lpstr>Mémoire de recherche et rapport de stage (2) : Spécialisation Diapason </vt:lpstr>
      <vt:lpstr>Mémoire de recherche et rapport de stage (3): Spécialisation Diapason </vt:lpstr>
      <vt:lpstr>Mémoire de recherche et rapport de stage (4):Spécialisation Diapason </vt:lpstr>
      <vt:lpstr>Mémoire de recherche et rapport de stage (5): Spécialisation Diapason </vt:lpstr>
      <vt:lpstr>Mémoire de recherche et rapport de stage (6): Spécialisation Ecrifore </vt:lpstr>
      <vt:lpstr>Mémoire de recherche et rapport de stage 7: Spécialisation Ecrifore </vt:lpstr>
      <vt:lpstr>Mémoire de recherche et rapport de stage 8: Spécialisation Ecrifore </vt:lpstr>
      <vt:lpstr>Mémoire de recherche et rapport de stage 9: Spécialisation Ecrifore </vt:lpstr>
      <vt:lpstr>Mémoire de recherche &amp; rapport de stage10: Spécialisation Ecrifore </vt:lpstr>
      <vt:lpstr>Obtention des diplômes :  </vt:lpstr>
      <vt:lpstr>Organisation du travail</vt:lpstr>
      <vt:lpstr>Document mémoires et soutenances</vt:lpstr>
      <vt:lpstr> Les sources   </vt:lpstr>
      <vt:lpstr>Les sources</vt:lpstr>
      <vt:lpstr>Les sources</vt:lpstr>
      <vt:lpstr>Les sources </vt:lpstr>
      <vt:lpstr>Les sources</vt:lpstr>
      <vt:lpstr>Les sources </vt:lpstr>
      <vt:lpstr>Les sources </vt:lpstr>
      <vt:lpstr>Les sources</vt:lpstr>
      <vt:lpstr>Un petit exercice  de la question posée au savoir-faire</vt:lpstr>
      <vt:lpstr>Un petit exercice  de la question posée au savoir-faire</vt:lpstr>
      <vt:lpstr>2. Sources, références, gestion des références : le logiciel de références bibliographiques (ou comment ne pas taper l’intégralité de ses références bibliographiques à la main !)</vt:lpstr>
      <vt:lpstr>Zotero</vt:lpstr>
      <vt:lpstr>Zotero</vt:lpstr>
      <vt:lpstr>Fonctions basiques &amp; indispensables</vt:lpstr>
      <vt:lpstr> Créer sa bibliographie</vt:lpstr>
      <vt:lpstr>Intégrer les références au manuscrit</vt:lpstr>
      <vt:lpstr>Présentation PowerPoint</vt:lpstr>
    </vt:vector>
  </TitlesOfParts>
  <Company>Modyco-UPO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Caroline Bogliotti</dc:creator>
  <cp:lastModifiedBy>lacheret</cp:lastModifiedBy>
  <cp:revision>117</cp:revision>
  <dcterms:created xsi:type="dcterms:W3CDTF">2014-11-03T16:03:28Z</dcterms:created>
  <dcterms:modified xsi:type="dcterms:W3CDTF">2018-09-20T12:09:36Z</dcterms:modified>
</cp:coreProperties>
</file>